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14" r:id="rId3"/>
    <p:sldId id="285" r:id="rId4"/>
    <p:sldId id="316" r:id="rId5"/>
    <p:sldId id="269" r:id="rId6"/>
    <p:sldId id="315" r:id="rId7"/>
    <p:sldId id="274" r:id="rId8"/>
    <p:sldId id="272"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300" r:id="rId23"/>
    <p:sldId id="301" r:id="rId24"/>
    <p:sldId id="302" r:id="rId25"/>
    <p:sldId id="303" r:id="rId26"/>
    <p:sldId id="304" r:id="rId27"/>
    <p:sldId id="305" r:id="rId28"/>
    <p:sldId id="306" r:id="rId29"/>
    <p:sldId id="307" r:id="rId30"/>
    <p:sldId id="308" r:id="rId31"/>
    <p:sldId id="309" r:id="rId32"/>
    <p:sldId id="267" r:id="rId33"/>
    <p:sldId id="275" r:id="rId34"/>
    <p:sldId id="276" r:id="rId35"/>
    <p:sldId id="310" r:id="rId36"/>
    <p:sldId id="311" r:id="rId37"/>
    <p:sldId id="280" r:id="rId38"/>
    <p:sldId id="312" r:id="rId39"/>
    <p:sldId id="313"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5700A4-7BCA-4983-992B-B3FF171E0C3D}" type="datetimeFigureOut">
              <a:rPr lang="ru-RU" smtClean="0"/>
              <a:pPr/>
              <a:t>28.09.2019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362B8-3F43-4F03-908C-2E43DB8BAA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28.09.2019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28.09.2019</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h24.ru/"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ch24.r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hyperlink" Target="http://sch24.ru/"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sch24.ru/"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ctrTitle"/>
          </p:nvPr>
        </p:nvSpPr>
        <p:spPr>
          <a:xfrm>
            <a:off x="642910" y="928670"/>
            <a:ext cx="8143932" cy="5429288"/>
          </a:xfrm>
        </p:spPr>
        <p:txBody>
          <a:bodyPr>
            <a:noAutofit/>
          </a:bodyPr>
          <a:lstStyle/>
          <a:p>
            <a:pPr algn="l"/>
            <a:r>
              <a:rPr lang="ru-RU" dirty="0" smtClean="0">
                <a:latin typeface="Mistral" pitchFamily="66" charset="0"/>
                <a:cs typeface="Angsana New" pitchFamily="18" charset="-34"/>
              </a:rPr>
              <a:t>Информационно-библиотечный центр– это </a:t>
            </a:r>
            <a:br>
              <a:rPr lang="ru-RU" dirty="0" smtClean="0">
                <a:latin typeface="Mistral" pitchFamily="66" charset="0"/>
                <a:cs typeface="Angsana New" pitchFamily="18" charset="-34"/>
              </a:rPr>
            </a:br>
            <a:r>
              <a:rPr lang="ru-RU" dirty="0" smtClean="0">
                <a:latin typeface="Mistral" pitchFamily="66" charset="0"/>
                <a:cs typeface="Angsana New" pitchFamily="18" charset="-34"/>
              </a:rPr>
              <a:t>не просто книг </a:t>
            </a:r>
            <a:br>
              <a:rPr lang="ru-RU" dirty="0" smtClean="0">
                <a:latin typeface="Mistral" pitchFamily="66" charset="0"/>
                <a:cs typeface="Angsana New" pitchFamily="18" charset="-34"/>
              </a:rPr>
            </a:br>
            <a:r>
              <a:rPr lang="ru-RU" dirty="0" smtClean="0">
                <a:latin typeface="Mistral" pitchFamily="66" charset="0"/>
                <a:cs typeface="Angsana New" pitchFamily="18" charset="-34"/>
              </a:rPr>
              <a:t>                            собрание!</a:t>
            </a:r>
            <a:br>
              <a:rPr lang="ru-RU" dirty="0" smtClean="0">
                <a:latin typeface="Mistral" pitchFamily="66" charset="0"/>
                <a:cs typeface="Angsana New" pitchFamily="18" charset="-34"/>
              </a:rPr>
            </a:br>
            <a:r>
              <a:rPr lang="ru-RU" dirty="0" smtClean="0">
                <a:latin typeface="Mistral" pitchFamily="66" charset="0"/>
                <a:cs typeface="Angsana New" pitchFamily="18" charset="-34"/>
              </a:rPr>
              <a:t>Это – новая точка роста, </a:t>
            </a:r>
            <a:br>
              <a:rPr lang="ru-RU" dirty="0" smtClean="0">
                <a:latin typeface="Mistral" pitchFamily="66" charset="0"/>
                <a:cs typeface="Angsana New" pitchFamily="18" charset="-34"/>
              </a:rPr>
            </a:br>
            <a:r>
              <a:rPr lang="ru-RU" dirty="0" smtClean="0">
                <a:latin typeface="Mistral" pitchFamily="66" charset="0"/>
                <a:cs typeface="Angsana New" pitchFamily="18" charset="-34"/>
              </a:rPr>
              <a:t>молодого поколения </a:t>
            </a:r>
            <a:br>
              <a:rPr lang="ru-RU" dirty="0" smtClean="0">
                <a:latin typeface="Mistral" pitchFamily="66" charset="0"/>
                <a:cs typeface="Angsana New" pitchFamily="18" charset="-34"/>
              </a:rPr>
            </a:br>
            <a:r>
              <a:rPr lang="ru-RU" dirty="0" smtClean="0">
                <a:latin typeface="Mistral" pitchFamily="66" charset="0"/>
                <a:cs typeface="Angsana New" pitchFamily="18" charset="-34"/>
              </a:rPr>
              <a:t>                            формирование!</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
        <p:nvSpPr>
          <p:cNvPr id="5" name="Прямоугольник 4"/>
          <p:cNvSpPr/>
          <p:nvPr/>
        </p:nvSpPr>
        <p:spPr>
          <a:xfrm>
            <a:off x="357158" y="5357826"/>
            <a:ext cx="8001056" cy="1477328"/>
          </a:xfrm>
          <a:prstGeom prst="rect">
            <a:avLst/>
          </a:prstGeom>
        </p:spPr>
        <p:txBody>
          <a:bodyPr wrap="square">
            <a:spAutoFit/>
          </a:bodyPr>
          <a:lstStyle/>
          <a:p>
            <a:r>
              <a:rPr lang="ru-RU" dirty="0" smtClean="0">
                <a:latin typeface="Monotype Corsiva" pitchFamily="66" charset="0"/>
              </a:rPr>
              <a:t>Автор: Скрябина Наталья Викторовна, </a:t>
            </a:r>
          </a:p>
          <a:p>
            <a:r>
              <a:rPr lang="ru-RU" dirty="0" smtClean="0">
                <a:latin typeface="Monotype Corsiva" pitchFamily="66" charset="0"/>
              </a:rPr>
              <a:t>педагог-библиотекарь </a:t>
            </a:r>
          </a:p>
          <a:p>
            <a:r>
              <a:rPr lang="ru-RU" dirty="0" smtClean="0">
                <a:latin typeface="Monotype Corsiva" pitchFamily="66" charset="0"/>
              </a:rPr>
              <a:t>МОУ ИТЛ №24 г. Нерюнгри</a:t>
            </a:r>
          </a:p>
          <a:p>
            <a:r>
              <a:rPr lang="ru-RU" dirty="0" smtClean="0">
                <a:latin typeface="Monotype Corsiva" pitchFamily="66" charset="0"/>
              </a:rPr>
              <a:t>имени Е.А.Варшавского </a:t>
            </a:r>
          </a:p>
          <a:p>
            <a:r>
              <a:rPr lang="ru-RU" dirty="0" smtClean="0">
                <a:latin typeface="Monotype Corsiva" pitchFamily="66" charset="0"/>
              </a:rPr>
              <a:t>республики Саха (Якутия)</a:t>
            </a:r>
            <a:endParaRPr lang="ru-RU" dirty="0">
              <a:latin typeface="Monotype Corsiva" pitchFamily="66" charset="0"/>
            </a:endParaRPr>
          </a:p>
        </p:txBody>
      </p:sp>
      <p:pic>
        <p:nvPicPr>
          <p:cNvPr id="6"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4" name="Прямоугольник 3"/>
          <p:cNvSpPr/>
          <p:nvPr/>
        </p:nvSpPr>
        <p:spPr>
          <a:xfrm>
            <a:off x="285720" y="4429132"/>
            <a:ext cx="8358246" cy="1200329"/>
          </a:xfrm>
          <a:prstGeom prst="rect">
            <a:avLst/>
          </a:prstGeom>
        </p:spPr>
        <p:txBody>
          <a:bodyPr wrap="square">
            <a:spAutoFit/>
          </a:bodyPr>
          <a:lstStyle/>
          <a:p>
            <a:pPr>
              <a:buFont typeface="Wingdings" pitchFamily="2" charset="2"/>
              <a:buChar char="v"/>
            </a:pPr>
            <a:r>
              <a:rPr lang="ru-RU" sz="2400" dirty="0" smtClean="0">
                <a:latin typeface="Monotype Corsiva" pitchFamily="66" charset="0"/>
              </a:rPr>
              <a:t> Книгохранилище для специализированного фонда, обеспечивающего его сохранность (около 20 000документов)</a:t>
            </a:r>
          </a:p>
          <a:p>
            <a:pPr>
              <a:buFont typeface="Wingdings" pitchFamily="2" charset="2"/>
              <a:buChar char="v"/>
            </a:pPr>
            <a:r>
              <a:rPr lang="ru-RU" sz="2400" dirty="0" smtClean="0">
                <a:latin typeface="Monotype Corsiva" pitchFamily="66" charset="0"/>
              </a:rPr>
              <a:t>Медиатека (фонд медиатеки – около 300 дисков)</a:t>
            </a:r>
            <a:endParaRPr lang="ru-RU" sz="2400" dirty="0">
              <a:latin typeface="Monotype Corsiva" pitchFamily="66" charset="0"/>
            </a:endParaRPr>
          </a:p>
        </p:txBody>
      </p:sp>
      <p:pic>
        <p:nvPicPr>
          <p:cNvPr id="5" name="Picture 3" descr="C:\Documents and Settings\Администратор\Рабочий стол\ф2.JPG"/>
          <p:cNvPicPr>
            <a:picLocks noChangeAspect="1" noChangeArrowheads="1"/>
          </p:cNvPicPr>
          <p:nvPr/>
        </p:nvPicPr>
        <p:blipFill>
          <a:blip r:embed="rId3" cstate="print"/>
          <a:srcRect/>
          <a:stretch>
            <a:fillRect/>
          </a:stretch>
        </p:blipFill>
        <p:spPr bwMode="auto">
          <a:xfrm>
            <a:off x="357158" y="1071546"/>
            <a:ext cx="3938982" cy="2857520"/>
          </a:xfrm>
          <a:prstGeom prst="rect">
            <a:avLst/>
          </a:prstGeom>
          <a:noFill/>
          <a:ln>
            <a:solidFill>
              <a:schemeClr val="accent2">
                <a:lumMod val="75000"/>
              </a:schemeClr>
            </a:solidFill>
          </a:ln>
        </p:spPr>
      </p:pic>
      <p:pic>
        <p:nvPicPr>
          <p:cNvPr id="6" name="Picture 2" descr="C:\Documents and Settings\Администратор\Рабочий стол\ф1.JPG"/>
          <p:cNvPicPr>
            <a:picLocks noChangeAspect="1" noChangeArrowheads="1"/>
          </p:cNvPicPr>
          <p:nvPr/>
        </p:nvPicPr>
        <p:blipFill>
          <a:blip r:embed="rId4" cstate="print"/>
          <a:srcRect/>
          <a:stretch>
            <a:fillRect/>
          </a:stretch>
        </p:blipFill>
        <p:spPr bwMode="auto">
          <a:xfrm>
            <a:off x="4786314" y="1071546"/>
            <a:ext cx="3929090" cy="2839660"/>
          </a:xfrm>
          <a:prstGeom prst="rect">
            <a:avLst/>
          </a:prstGeom>
          <a:noFill/>
          <a:ln>
            <a:solidFill>
              <a:schemeClr val="accent2">
                <a:lumMod val="75000"/>
              </a:schemeClr>
            </a:solidFill>
          </a:ln>
        </p:spPr>
      </p:pic>
      <p:pic>
        <p:nvPicPr>
          <p:cNvPr id="7"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3" name="Прямоугольник 2"/>
          <p:cNvSpPr/>
          <p:nvPr/>
        </p:nvSpPr>
        <p:spPr>
          <a:xfrm>
            <a:off x="357158" y="4071942"/>
            <a:ext cx="8358246" cy="1938992"/>
          </a:xfrm>
          <a:prstGeom prst="rect">
            <a:avLst/>
          </a:prstGeom>
        </p:spPr>
        <p:txBody>
          <a:bodyPr wrap="square">
            <a:spAutoFit/>
          </a:bodyPr>
          <a:lstStyle/>
          <a:p>
            <a:pPr algn="just">
              <a:buNone/>
            </a:pPr>
            <a:r>
              <a:rPr lang="ru-RU" sz="2000" dirty="0" smtClean="0">
                <a:latin typeface="Monotype Corsiva" pitchFamily="66" charset="0"/>
              </a:rPr>
              <a:t>Для самостоятельной работы с ресурсами на различных    типах носителей используется два персональных компьютера с выходом в Интернет, справочный фонд Электронной библиотеки лицея; мультимедийный проектор, два фотосканера цветного изображения </a:t>
            </a:r>
            <a:r>
              <a:rPr lang="en-US" sz="2000" dirty="0" smtClean="0">
                <a:latin typeface="Monotype Corsiva" pitchFamily="66" charset="0"/>
              </a:rPr>
              <a:t>Scan Snap</a:t>
            </a:r>
            <a:r>
              <a:rPr lang="ru-RU" sz="2000" dirty="0" smtClean="0">
                <a:latin typeface="Monotype Corsiva" pitchFamily="66" charset="0"/>
              </a:rPr>
              <a:t>,</a:t>
            </a:r>
            <a:r>
              <a:rPr lang="en-US" sz="2000" dirty="0" smtClean="0">
                <a:latin typeface="Monotype Corsiva" pitchFamily="66" charset="0"/>
              </a:rPr>
              <a:t> </a:t>
            </a:r>
            <a:r>
              <a:rPr lang="ru-RU" sz="2000" dirty="0" smtClean="0">
                <a:latin typeface="Monotype Corsiva" pitchFamily="66" charset="0"/>
              </a:rPr>
              <a:t>принтер и сканер для тиражирования учебных и методических тексто-графических материалов, результатов творческой, научно-исследовательской и проектной деятельности учащихся и педагогов. </a:t>
            </a:r>
            <a:endParaRPr lang="ru-RU" sz="2000" dirty="0">
              <a:latin typeface="Monotype Corsiva" pitchFamily="66" charset="0"/>
            </a:endParaRPr>
          </a:p>
        </p:txBody>
      </p:sp>
      <p:pic>
        <p:nvPicPr>
          <p:cNvPr id="4" name="Picture 1" descr="C:\Documents and Settings\Администратор\Рабочий стол\ф1.JPG"/>
          <p:cNvPicPr>
            <a:picLocks noChangeAspect="1" noChangeArrowheads="1"/>
          </p:cNvPicPr>
          <p:nvPr/>
        </p:nvPicPr>
        <p:blipFill>
          <a:blip r:embed="rId3" cstate="print"/>
          <a:srcRect/>
          <a:stretch>
            <a:fillRect/>
          </a:stretch>
        </p:blipFill>
        <p:spPr bwMode="auto">
          <a:xfrm>
            <a:off x="714348" y="1000108"/>
            <a:ext cx="3643338" cy="2732504"/>
          </a:xfrm>
          <a:prstGeom prst="rect">
            <a:avLst/>
          </a:prstGeom>
          <a:noFill/>
          <a:ln>
            <a:solidFill>
              <a:schemeClr val="accent2">
                <a:lumMod val="75000"/>
              </a:schemeClr>
            </a:solidFill>
          </a:ln>
        </p:spPr>
      </p:pic>
      <p:pic>
        <p:nvPicPr>
          <p:cNvPr id="5" name="Picture 2" descr="C:\Documents and Settings\Администратор\Рабочий стол\ф2.JPG"/>
          <p:cNvPicPr>
            <a:picLocks noChangeAspect="1" noChangeArrowheads="1"/>
          </p:cNvPicPr>
          <p:nvPr/>
        </p:nvPicPr>
        <p:blipFill>
          <a:blip r:embed="rId4" cstate="print"/>
          <a:srcRect/>
          <a:stretch>
            <a:fillRect/>
          </a:stretch>
        </p:blipFill>
        <p:spPr bwMode="auto">
          <a:xfrm>
            <a:off x="4714877" y="1000108"/>
            <a:ext cx="3714775" cy="2786082"/>
          </a:xfrm>
          <a:prstGeom prst="rect">
            <a:avLst/>
          </a:prstGeom>
          <a:noFill/>
          <a:ln>
            <a:solidFill>
              <a:schemeClr val="accent2">
                <a:lumMod val="75000"/>
              </a:schemeClr>
            </a:solidFill>
          </a:ln>
        </p:spPr>
      </p:pic>
      <p:pic>
        <p:nvPicPr>
          <p:cNvPr id="6"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3" name="Прямоугольник 2"/>
          <p:cNvSpPr/>
          <p:nvPr/>
        </p:nvSpPr>
        <p:spPr>
          <a:xfrm>
            <a:off x="500034" y="1028343"/>
            <a:ext cx="8143932" cy="4893647"/>
          </a:xfrm>
          <a:prstGeom prst="rect">
            <a:avLst/>
          </a:prstGeom>
        </p:spPr>
        <p:txBody>
          <a:bodyPr wrap="square">
            <a:spAutoFit/>
          </a:bodyPr>
          <a:lstStyle/>
          <a:p>
            <a:pPr algn="just">
              <a:buNone/>
            </a:pPr>
            <a:r>
              <a:rPr lang="ru-RU" sz="2600" dirty="0" smtClean="0">
                <a:latin typeface="Monotype Corsiva" pitchFamily="66" charset="0"/>
              </a:rPr>
              <a:t>Благодаря современному материально-техническому оснащению информационно-библиотечный центр осуществляет информационную поддержку образовательной деятельности обучающихся и педагогических работников на основе современных информационных технологий в области библиотечных услуг согласно требованиям ФГОС для информационного обеспечения реализации Основной Образовательной Программы в МОУ ИТЛ №24 (создание и ведение электронных каталогов и полнотекстовых баз данных, поиск документов по любому критерию, доступ к электронным учебным материалам и образовательным ресурсам Интернета).  </a:t>
            </a:r>
            <a:endParaRPr lang="ru-RU" sz="2600" dirty="0">
              <a:latin typeface="Monotype Corsiva" pitchFamily="66" charset="0"/>
            </a:endParaRPr>
          </a:p>
        </p:txBody>
      </p:sp>
      <p:pic>
        <p:nvPicPr>
          <p:cNvPr id="4"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642942"/>
          </a:xfrm>
        </p:spPr>
        <p:txBody>
          <a:bodyPr>
            <a:normAutofit fontScale="90000"/>
          </a:bodyPr>
          <a:lstStyle/>
          <a:p>
            <a:r>
              <a:rPr lang="ru-RU" dirty="0" smtClean="0">
                <a:latin typeface="Mistral" pitchFamily="66" charset="0"/>
              </a:rPr>
              <a:t>ИБЦ в информационном пространстве лицея</a:t>
            </a:r>
            <a:endParaRPr lang="ru-RU" dirty="0">
              <a:latin typeface="Mistral" pitchFamily="66" charset="0"/>
            </a:endParaRPr>
          </a:p>
        </p:txBody>
      </p:sp>
      <p:sp>
        <p:nvSpPr>
          <p:cNvPr id="3" name="Содержимое 2"/>
          <p:cNvSpPr>
            <a:spLocks noGrp="1"/>
          </p:cNvSpPr>
          <p:nvPr>
            <p:ph idx="1"/>
          </p:nvPr>
        </p:nvSpPr>
        <p:spPr>
          <a:xfrm>
            <a:off x="0" y="4857760"/>
            <a:ext cx="8858280" cy="2000240"/>
          </a:xfrm>
        </p:spPr>
        <p:txBody>
          <a:bodyPr>
            <a:normAutofit fontScale="92500" lnSpcReduction="10000"/>
          </a:bodyPr>
          <a:lstStyle/>
          <a:p>
            <a:pPr>
              <a:lnSpc>
                <a:spcPct val="110000"/>
              </a:lnSpc>
              <a:spcBef>
                <a:spcPts val="0"/>
              </a:spcBef>
              <a:buNone/>
            </a:pPr>
            <a:r>
              <a:rPr lang="ru-RU" dirty="0" smtClean="0"/>
              <a:t>    </a:t>
            </a:r>
            <a:r>
              <a:rPr lang="ru-RU" dirty="0" smtClean="0">
                <a:latin typeface="Monotype Corsiva" pitchFamily="66" charset="0"/>
              </a:rPr>
              <a:t>«Виртуальным лицом» каждого образовательного учреждения является его сайт</a:t>
            </a:r>
            <a:r>
              <a:rPr lang="en-US" dirty="0" smtClean="0">
                <a:solidFill>
                  <a:schemeClr val="accent2">
                    <a:lumMod val="50000"/>
                  </a:schemeClr>
                </a:solidFill>
                <a:latin typeface="Monotype Corsiva" pitchFamily="66" charset="0"/>
                <a:hlinkClick r:id="rId3"/>
              </a:rPr>
              <a:t> http://sch24.ru/</a:t>
            </a:r>
            <a:r>
              <a:rPr lang="ru-RU" dirty="0" smtClean="0">
                <a:latin typeface="Monotype Corsiva" pitchFamily="66" charset="0"/>
              </a:rPr>
              <a:t>. На сайте ИТЛ №24 есть </a:t>
            </a:r>
            <a:r>
              <a:rPr lang="ru-RU" dirty="0" smtClean="0">
                <a:latin typeface="Monotype Corsiva" pitchFamily="66" charset="0"/>
              </a:rPr>
              <a:t>раздел ИБЦ</a:t>
            </a:r>
            <a:r>
              <a:rPr lang="ru-RU" dirty="0" smtClean="0">
                <a:latin typeface="Monotype Corsiva" pitchFamily="66" charset="0"/>
              </a:rPr>
              <a:t>, </a:t>
            </a:r>
            <a:r>
              <a:rPr lang="ru-RU" dirty="0" smtClean="0">
                <a:latin typeface="Monotype Corsiva" pitchFamily="66" charset="0"/>
              </a:rPr>
              <a:t>который</a:t>
            </a:r>
            <a:endParaRPr lang="ru-RU" dirty="0" smtClean="0">
              <a:latin typeface="Monotype Corsiva" pitchFamily="66" charset="0"/>
            </a:endParaRPr>
          </a:p>
          <a:p>
            <a:pPr>
              <a:lnSpc>
                <a:spcPct val="110000"/>
              </a:lnSpc>
              <a:spcBef>
                <a:spcPts val="0"/>
              </a:spcBef>
              <a:buNone/>
            </a:pPr>
            <a:r>
              <a:rPr lang="ru-RU" dirty="0" smtClean="0">
                <a:latin typeface="Monotype Corsiva" pitchFamily="66" charset="0"/>
              </a:rPr>
              <a:t>     р</a:t>
            </a:r>
            <a:r>
              <a:rPr lang="ru-RU" dirty="0" smtClean="0">
                <a:latin typeface="Monotype Corsiva" pitchFamily="66" charset="0"/>
              </a:rPr>
              <a:t>егулярно обновляется</a:t>
            </a:r>
            <a:r>
              <a:rPr lang="ru-RU" dirty="0" smtClean="0">
                <a:latin typeface="Monotype Corsiva" pitchFamily="66" charset="0"/>
              </a:rPr>
              <a:t>.</a:t>
            </a:r>
          </a:p>
          <a:p>
            <a:pPr>
              <a:buNone/>
            </a:pPr>
            <a:endParaRPr lang="ru-RU" dirty="0"/>
          </a:p>
        </p:txBody>
      </p:sp>
      <p:pic>
        <p:nvPicPr>
          <p:cNvPr id="6"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1"/>
            <a:ext cx="9215470" cy="857232"/>
          </a:xfrm>
          <a:prstGeom prst="rect">
            <a:avLst/>
          </a:prstGeom>
          <a:noFill/>
        </p:spPr>
      </p:pic>
      <p:pic>
        <p:nvPicPr>
          <p:cNvPr id="7" name="Рисунок 6"/>
          <p:cNvPicPr/>
          <p:nvPr/>
        </p:nvPicPr>
        <p:blipFill>
          <a:blip r:embed="rId5">
            <a:lum contrast="10000"/>
          </a:blip>
          <a:srcRect l="3046" t="6614" b="12812"/>
          <a:stretch>
            <a:fillRect/>
          </a:stretch>
        </p:blipFill>
        <p:spPr bwMode="auto">
          <a:xfrm>
            <a:off x="1571604" y="1500174"/>
            <a:ext cx="5286412" cy="3429024"/>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928670"/>
            <a:ext cx="8229600" cy="714380"/>
          </a:xfrm>
        </p:spPr>
        <p:txBody>
          <a:bodyPr>
            <a:normAutofit fontScale="90000"/>
          </a:bodyPr>
          <a:lstStyle/>
          <a:p>
            <a:r>
              <a:rPr lang="ru-RU" dirty="0" smtClean="0">
                <a:latin typeface="Mistral" pitchFamily="66" charset="0"/>
              </a:rPr>
              <a:t>Рубрики раздела ИБЦ </a:t>
            </a:r>
            <a:r>
              <a:rPr lang="ru-RU" dirty="0" smtClean="0">
                <a:latin typeface="Mistral" pitchFamily="66" charset="0"/>
              </a:rPr>
              <a:t>на сайте ИТЛ №24</a:t>
            </a:r>
            <a:endParaRPr lang="ru-RU" dirty="0">
              <a:latin typeface="Mistral" pitchFamily="66" charset="0"/>
            </a:endParaRPr>
          </a:p>
        </p:txBody>
      </p:sp>
      <p:sp>
        <p:nvSpPr>
          <p:cNvPr id="3" name="Содержимое 2"/>
          <p:cNvSpPr>
            <a:spLocks noGrp="1"/>
          </p:cNvSpPr>
          <p:nvPr>
            <p:ph idx="1"/>
          </p:nvPr>
        </p:nvSpPr>
        <p:spPr>
          <a:xfrm>
            <a:off x="214282" y="1714488"/>
            <a:ext cx="8072494" cy="4929222"/>
          </a:xfrm>
        </p:spPr>
        <p:txBody>
          <a:bodyPr>
            <a:normAutofit fontScale="25000" lnSpcReduction="20000"/>
          </a:bodyPr>
          <a:lstStyle/>
          <a:p>
            <a:pPr>
              <a:buNone/>
            </a:pPr>
            <a:r>
              <a:rPr lang="ru-RU" sz="6400" dirty="0" smtClean="0">
                <a:latin typeface="Monotype Corsiva" pitchFamily="66" charset="0"/>
              </a:rPr>
              <a:t>Выставки и экспозиции информационно-библиотечного центра.</a:t>
            </a:r>
          </a:p>
          <a:p>
            <a:pPr>
              <a:buNone/>
            </a:pPr>
            <a:r>
              <a:rPr lang="ru-RU" sz="6400" dirty="0" smtClean="0">
                <a:latin typeface="Monotype Corsiva" pitchFamily="66" charset="0"/>
              </a:rPr>
              <a:t>Мероприятия в информационно-библиотечном центре.</a:t>
            </a:r>
            <a:endParaRPr lang="ru-RU" sz="6400" dirty="0" smtClean="0">
              <a:solidFill>
                <a:schemeClr val="accent1"/>
              </a:solidFill>
              <a:latin typeface="Monotype Corsiva" pitchFamily="66" charset="0"/>
            </a:endParaRPr>
          </a:p>
          <a:p>
            <a:pPr>
              <a:buNone/>
            </a:pPr>
            <a:r>
              <a:rPr lang="ru-RU" sz="6400" dirty="0" smtClean="0">
                <a:latin typeface="Monotype Corsiva" pitchFamily="66" charset="0"/>
              </a:rPr>
              <a:t>Информационно-библиотечный центр классному руководителю:</a:t>
            </a:r>
            <a:endParaRPr lang="ru-RU" sz="6400" dirty="0" smtClean="0">
              <a:solidFill>
                <a:schemeClr val="accent1"/>
              </a:solidFill>
              <a:latin typeface="Monotype Corsiva" pitchFamily="66" charset="0"/>
            </a:endParaRPr>
          </a:p>
          <a:p>
            <a:pPr>
              <a:buFont typeface="Wingdings" pitchFamily="2" charset="2"/>
              <a:buChar char="v"/>
            </a:pPr>
            <a:r>
              <a:rPr lang="ru-RU" sz="6400" dirty="0" smtClean="0">
                <a:latin typeface="Monotype Corsiva" pitchFamily="66" charset="0"/>
              </a:rPr>
              <a:t>Иллюстрированный аннотированный библиографический список книг библиотеки по внеклассной работе  для классного руководителя.</a:t>
            </a:r>
          </a:p>
          <a:p>
            <a:pPr>
              <a:buFont typeface="Wingdings" pitchFamily="2" charset="2"/>
              <a:buChar char="v"/>
            </a:pPr>
            <a:r>
              <a:rPr lang="ru-RU" sz="6400" dirty="0" smtClean="0">
                <a:latin typeface="Monotype Corsiva" pitchFamily="66" charset="0"/>
              </a:rPr>
              <a:t>Материал для родительского  собрания по проблеме детского чтения.</a:t>
            </a:r>
          </a:p>
          <a:p>
            <a:pPr>
              <a:buFont typeface="Wingdings" pitchFamily="2" charset="2"/>
              <a:buChar char="v"/>
            </a:pPr>
            <a:r>
              <a:rPr lang="ru-RU" sz="6400" dirty="0" smtClean="0">
                <a:latin typeface="Monotype Corsiva" pitchFamily="66" charset="0"/>
              </a:rPr>
              <a:t>Ресурсы сети «Интернет» классному руководителю (адреса самых популярных сайтов с материалами в помощь классному руководителю).</a:t>
            </a:r>
          </a:p>
          <a:p>
            <a:pPr>
              <a:buFont typeface="Wingdings" pitchFamily="2" charset="2"/>
              <a:buChar char="v"/>
            </a:pPr>
            <a:r>
              <a:rPr lang="ru-RU" sz="6400" dirty="0" smtClean="0">
                <a:latin typeface="Monotype Corsiva" pitchFamily="66" charset="0"/>
              </a:rPr>
              <a:t>Список рекомендуемых книг для семейного чтения.</a:t>
            </a:r>
          </a:p>
          <a:p>
            <a:pPr>
              <a:buNone/>
              <a:defRPr/>
            </a:pPr>
            <a:r>
              <a:rPr lang="ru-RU" sz="6400" dirty="0" smtClean="0">
                <a:latin typeface="Monotype Corsiva" pitchFamily="66" charset="0"/>
              </a:rPr>
              <a:t>Советы  подростку от педагога-библиотекаря. Иллюстрированные аннотированные библиографические списки  книг библиотеки для подростков, тесты, рекомендации по следующим проблемам:</a:t>
            </a:r>
          </a:p>
          <a:p>
            <a:pPr>
              <a:buFont typeface="Wingdings" pitchFamily="2" charset="2"/>
              <a:buChar char="v"/>
              <a:defRPr/>
            </a:pPr>
            <a:r>
              <a:rPr lang="ru-RU" sz="6400" dirty="0" smtClean="0">
                <a:latin typeface="Monotype Corsiva" pitchFamily="66" charset="0"/>
              </a:rPr>
              <a:t>Полезные книги для подростка;</a:t>
            </a:r>
          </a:p>
          <a:p>
            <a:pPr>
              <a:buFont typeface="Wingdings" pitchFamily="2" charset="2"/>
              <a:buChar char="v"/>
              <a:defRPr/>
            </a:pPr>
            <a:r>
              <a:rPr lang="ru-RU" sz="6400" dirty="0" smtClean="0">
                <a:latin typeface="Monotype Corsiva" pitchFamily="66" charset="0"/>
              </a:rPr>
              <a:t>Дружба, что это такое?</a:t>
            </a:r>
          </a:p>
          <a:p>
            <a:pPr>
              <a:buFont typeface="Wingdings" pitchFamily="2" charset="2"/>
              <a:buChar char="v"/>
              <a:defRPr/>
            </a:pPr>
            <a:r>
              <a:rPr lang="ru-RU" sz="6400" dirty="0" smtClean="0">
                <a:latin typeface="Monotype Corsiva" pitchFamily="66" charset="0"/>
              </a:rPr>
              <a:t>Как наладить отношения с родителями;</a:t>
            </a:r>
          </a:p>
          <a:p>
            <a:pPr>
              <a:buFont typeface="Wingdings" pitchFamily="2" charset="2"/>
              <a:buChar char="v"/>
              <a:defRPr/>
            </a:pPr>
            <a:r>
              <a:rPr lang="ru-RU" sz="6400" dirty="0" smtClean="0">
                <a:latin typeface="Monotype Corsiva" pitchFamily="66" charset="0"/>
              </a:rPr>
              <a:t>Познай себя (тест);</a:t>
            </a:r>
          </a:p>
          <a:p>
            <a:pPr>
              <a:buFont typeface="Wingdings" pitchFamily="2" charset="2"/>
              <a:buChar char="v"/>
              <a:defRPr/>
            </a:pPr>
            <a:r>
              <a:rPr lang="ru-RU" sz="6400" dirty="0" smtClean="0">
                <a:latin typeface="Monotype Corsiva" pitchFamily="66" charset="0"/>
              </a:rPr>
              <a:t>Поговорим о любви.</a:t>
            </a:r>
          </a:p>
          <a:p>
            <a:pPr>
              <a:buNone/>
            </a:pPr>
            <a:r>
              <a:rPr lang="ru-RU" sz="6400" dirty="0" smtClean="0">
                <a:latin typeface="Monotype Corsiva" pitchFamily="66" charset="0"/>
              </a:rPr>
              <a:t>Документы, регламентирующие деятельность информационно-библиотечного центра.</a:t>
            </a:r>
          </a:p>
          <a:p>
            <a:pPr>
              <a:buNone/>
            </a:pPr>
            <a:r>
              <a:rPr lang="ru-RU" sz="6400" dirty="0" smtClean="0">
                <a:latin typeface="Monotype Corsiva" pitchFamily="66" charset="0"/>
              </a:rPr>
              <a:t>Основные функции информационно-библиотечного центра.</a:t>
            </a:r>
          </a:p>
          <a:p>
            <a:pPr>
              <a:buNone/>
            </a:pPr>
            <a:r>
              <a:rPr lang="ru-RU" sz="6400" dirty="0" smtClean="0">
                <a:latin typeface="Monotype Corsiva" pitchFamily="66" charset="0"/>
              </a:rPr>
              <a:t>Пространственное зонирование информационно-библиотечного центра.</a:t>
            </a:r>
          </a:p>
          <a:p>
            <a:pPr>
              <a:buNone/>
              <a:defRPr/>
            </a:pPr>
            <a:r>
              <a:rPr lang="ru-RU" sz="6400" dirty="0" smtClean="0">
                <a:latin typeface="Monotype Corsiva" pitchFamily="66" charset="0"/>
              </a:rPr>
              <a:t>Познакомиться с содержанием данного материала можно на сайте ИТЛ №24 </a:t>
            </a:r>
            <a:r>
              <a:rPr lang="en-US" sz="6400" dirty="0" smtClean="0">
                <a:latin typeface="Monotype Corsiva" pitchFamily="66" charset="0"/>
                <a:hlinkClick r:id="rId3"/>
              </a:rPr>
              <a:t>http</a:t>
            </a:r>
            <a:r>
              <a:rPr lang="ru-RU" sz="6400" dirty="0" smtClean="0">
                <a:latin typeface="Monotype Corsiva" pitchFamily="66" charset="0"/>
                <a:hlinkClick r:id="rId3"/>
              </a:rPr>
              <a:t>:</a:t>
            </a:r>
            <a:r>
              <a:rPr lang="en-US" sz="6400" dirty="0" smtClean="0">
                <a:latin typeface="Monotype Corsiva" pitchFamily="66" charset="0"/>
                <a:hlinkClick r:id="rId3"/>
              </a:rPr>
              <a:t>//sch24.ru/</a:t>
            </a:r>
            <a:r>
              <a:rPr lang="en-US" sz="6400" dirty="0" smtClean="0">
                <a:latin typeface="Monotype Corsiva" pitchFamily="66" charset="0"/>
              </a:rPr>
              <a:t> </a:t>
            </a:r>
            <a:endParaRPr lang="ru-RU" sz="6400" dirty="0" smtClean="0">
              <a:latin typeface="Monotype Corsiva" pitchFamily="66" charset="0"/>
            </a:endParaRPr>
          </a:p>
          <a:p>
            <a:pPr>
              <a:buNone/>
            </a:pPr>
            <a:endParaRPr lang="ru-RU" dirty="0"/>
          </a:p>
        </p:txBody>
      </p:sp>
      <p:pic>
        <p:nvPicPr>
          <p:cNvPr id="6"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0" y="1"/>
            <a:ext cx="9215470" cy="85723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1428728" y="1428736"/>
            <a:ext cx="7143800" cy="857256"/>
          </a:xfrm>
        </p:spPr>
        <p:txBody>
          <a:bodyPr>
            <a:normAutofit fontScale="90000"/>
          </a:bodyPr>
          <a:lstStyle/>
          <a:p>
            <a:r>
              <a:rPr lang="ru-RU" dirty="0" smtClean="0">
                <a:latin typeface="Mistral" pitchFamily="66" charset="0"/>
              </a:rPr>
              <a:t>Информационно-библиотечный центр </a:t>
            </a:r>
            <a:br>
              <a:rPr lang="ru-RU" dirty="0" smtClean="0">
                <a:latin typeface="Mistral" pitchFamily="66" charset="0"/>
              </a:rPr>
            </a:br>
            <a:r>
              <a:rPr lang="ru-RU" dirty="0" smtClean="0">
                <a:latin typeface="Mistral" pitchFamily="66" charset="0"/>
              </a:rPr>
              <a:t>в «Сетевой город. Образование»</a:t>
            </a:r>
            <a:br>
              <a:rPr lang="ru-RU" dirty="0" smtClean="0">
                <a:latin typeface="Mistral" pitchFamily="66" charset="0"/>
              </a:rPr>
            </a:br>
            <a:endParaRPr lang="ru-RU" dirty="0">
              <a:latin typeface="Mistral" pitchFamily="66" charset="0"/>
            </a:endParaRPr>
          </a:p>
        </p:txBody>
      </p:sp>
      <p:pic>
        <p:nvPicPr>
          <p:cNvPr id="5" name="Picture 3"/>
          <p:cNvPicPr>
            <a:picLocks noChangeAspect="1" noChangeArrowheads="1"/>
          </p:cNvPicPr>
          <p:nvPr/>
        </p:nvPicPr>
        <p:blipFill>
          <a:blip r:embed="rId3" cstate="print"/>
          <a:srcRect l="2413" t="8667" r="83912" b="74239"/>
          <a:stretch>
            <a:fillRect/>
          </a:stretch>
        </p:blipFill>
        <p:spPr bwMode="auto">
          <a:xfrm>
            <a:off x="-47498" y="952642"/>
            <a:ext cx="1404788" cy="1404788"/>
          </a:xfrm>
          <a:prstGeom prst="rect">
            <a:avLst/>
          </a:prstGeom>
          <a:noFill/>
          <a:ln w="9525">
            <a:solidFill>
              <a:schemeClr val="accent2">
                <a:lumMod val="75000"/>
              </a:schemeClr>
            </a:solidFill>
            <a:miter lim="800000"/>
            <a:headEnd/>
            <a:tailEnd/>
          </a:ln>
        </p:spPr>
      </p:pic>
      <p:pic>
        <p:nvPicPr>
          <p:cNvPr id="7"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pic>
        <p:nvPicPr>
          <p:cNvPr id="9" name="Содержимое 8"/>
          <p:cNvPicPr>
            <a:picLocks noGrp="1"/>
          </p:cNvPicPr>
          <p:nvPr>
            <p:ph idx="1"/>
          </p:nvPr>
        </p:nvPicPr>
        <p:blipFill>
          <a:blip r:embed="rId5"/>
          <a:srcRect l="4329" t="6413" r="9888" b="11423"/>
          <a:stretch>
            <a:fillRect/>
          </a:stretch>
        </p:blipFill>
        <p:spPr bwMode="auto">
          <a:xfrm>
            <a:off x="1500166" y="2446349"/>
            <a:ext cx="5906642" cy="3840171"/>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3" name="Содержимое 2"/>
          <p:cNvSpPr>
            <a:spLocks noGrp="1"/>
          </p:cNvSpPr>
          <p:nvPr>
            <p:ph idx="1"/>
          </p:nvPr>
        </p:nvSpPr>
        <p:spPr>
          <a:xfrm>
            <a:off x="457200" y="1214422"/>
            <a:ext cx="8115328" cy="4911741"/>
          </a:xfrm>
        </p:spPr>
        <p:txBody>
          <a:bodyPr>
            <a:normAutofit fontScale="92500" lnSpcReduction="10000"/>
          </a:bodyPr>
          <a:lstStyle/>
          <a:p>
            <a:pPr algn="just">
              <a:buNone/>
            </a:pPr>
            <a:r>
              <a:rPr lang="ru-RU" dirty="0" smtClean="0">
                <a:latin typeface="Monotype Corsiva" pitchFamily="66" charset="0"/>
              </a:rPr>
              <a:t>    «Сетевой город. Образование» – единое информационное пространство для современной школы.</a:t>
            </a:r>
          </a:p>
          <a:p>
            <a:pPr algn="just">
              <a:buNone/>
            </a:pPr>
            <a:r>
              <a:rPr lang="ru-RU" dirty="0" smtClean="0">
                <a:latin typeface="Monotype Corsiva" pitchFamily="66" charset="0"/>
              </a:rPr>
              <a:t>    Информационно-библиотечный центр является одним из элементов этого пространства, которое позволяет размещать для общего пользования всех участников образовательного процесса (учащихся, учителей, родителей) необходимые нормативные документы, каталоги цифровых образовательных ресурсов, список периодических изданий, публикации учителей и т.д.  </a:t>
            </a:r>
          </a:p>
          <a:p>
            <a:pPr>
              <a:buNone/>
            </a:pPr>
            <a:endParaRPr lang="ru-RU" dirty="0"/>
          </a:p>
        </p:txBody>
      </p:sp>
      <p:pic>
        <p:nvPicPr>
          <p:cNvPr id="5"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4" name="Заголовок 3"/>
          <p:cNvSpPr>
            <a:spLocks noGrp="1"/>
          </p:cNvSpPr>
          <p:nvPr>
            <p:ph type="title"/>
          </p:nvPr>
        </p:nvSpPr>
        <p:spPr>
          <a:xfrm>
            <a:off x="457200" y="928670"/>
            <a:ext cx="8229600" cy="1357322"/>
          </a:xfrm>
        </p:spPr>
        <p:txBody>
          <a:bodyPr>
            <a:normAutofit fontScale="90000"/>
          </a:bodyPr>
          <a:lstStyle/>
          <a:p>
            <a:r>
              <a:rPr lang="ru-RU" sz="4800" dirty="0" smtClean="0">
                <a:latin typeface="Mistral" pitchFamily="66" charset="0"/>
              </a:rPr>
              <a:t>Новости информационно-библиотечного центра в электронной газете ИТЛ №24</a:t>
            </a:r>
            <a:endParaRPr lang="ru-RU" dirty="0">
              <a:latin typeface="Mistral" pitchFamily="66" charset="0"/>
            </a:endParaRPr>
          </a:p>
        </p:txBody>
      </p:sp>
      <p:pic>
        <p:nvPicPr>
          <p:cNvPr id="5"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pic>
        <p:nvPicPr>
          <p:cNvPr id="9" name="Содержимое 8"/>
          <p:cNvPicPr>
            <a:picLocks noGrp="1"/>
          </p:cNvPicPr>
          <p:nvPr>
            <p:ph idx="1"/>
          </p:nvPr>
        </p:nvPicPr>
        <p:blipFill>
          <a:blip r:embed="rId4"/>
          <a:srcRect t="2004" b="4958"/>
          <a:stretch>
            <a:fillRect/>
          </a:stretch>
        </p:blipFill>
        <p:spPr bwMode="auto">
          <a:xfrm>
            <a:off x="1428728" y="2285992"/>
            <a:ext cx="5838214" cy="4286280"/>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5" name="Прямоугольник 4"/>
          <p:cNvSpPr/>
          <p:nvPr/>
        </p:nvSpPr>
        <p:spPr>
          <a:xfrm>
            <a:off x="142844" y="4286256"/>
            <a:ext cx="8501122" cy="2585323"/>
          </a:xfrm>
          <a:prstGeom prst="rect">
            <a:avLst/>
          </a:prstGeom>
        </p:spPr>
        <p:txBody>
          <a:bodyPr wrap="square">
            <a:spAutoFit/>
          </a:bodyPr>
          <a:lstStyle/>
          <a:p>
            <a:r>
              <a:rPr lang="ru-RU" dirty="0" smtClean="0">
                <a:latin typeface="Monotype Corsiva" pitchFamily="66" charset="0"/>
              </a:rPr>
              <a:t>Электронная газета «Радуга» – информационный вестник ИТЛ №24, в котором информационно-библиотечный центр имеет свои постоянные рубрики: «Информационно-библиотечный центр рекомендует…», «Памятные даты», «Новости ИБЦ». Газета выходит каждую неделю, что позволяет оперативно знакомить читателей с предстоящими и прошедшими мероприятиями ИБЦ, новинками литературы и периодической печати как для лицеистов , так и для преподавателей. Возможности электронной газеты позволяют представлять информацию в красочной форме с необходимой аннотацией </a:t>
            </a:r>
          </a:p>
          <a:p>
            <a:r>
              <a:rPr lang="ru-RU" dirty="0" smtClean="0">
                <a:latin typeface="Monotype Corsiva" pitchFamily="66" charset="0"/>
              </a:rPr>
              <a:t>к изданиям. Познакомиться со свежим номером газеты или заглянуть в архив газеты </a:t>
            </a:r>
          </a:p>
          <a:p>
            <a:r>
              <a:rPr lang="ru-RU" dirty="0" smtClean="0">
                <a:latin typeface="Monotype Corsiva" pitchFamily="66" charset="0"/>
              </a:rPr>
              <a:t>можно с помощью «Сетевой город. Образование».</a:t>
            </a:r>
          </a:p>
        </p:txBody>
      </p:sp>
      <p:pic>
        <p:nvPicPr>
          <p:cNvPr id="8" name="Picture 2"/>
          <p:cNvPicPr>
            <a:picLocks noChangeAspect="1" noChangeArrowheads="1"/>
          </p:cNvPicPr>
          <p:nvPr/>
        </p:nvPicPr>
        <p:blipFill>
          <a:blip r:embed="rId3" cstate="print"/>
          <a:srcRect l="25793" t="21414" r="25091" b="17463"/>
          <a:stretch>
            <a:fillRect/>
          </a:stretch>
        </p:blipFill>
        <p:spPr bwMode="auto">
          <a:xfrm>
            <a:off x="142844" y="1000108"/>
            <a:ext cx="4184225" cy="2928957"/>
          </a:xfrm>
          <a:prstGeom prst="rect">
            <a:avLst/>
          </a:prstGeom>
          <a:noFill/>
          <a:ln w="9525">
            <a:solidFill>
              <a:schemeClr val="accent2">
                <a:lumMod val="75000"/>
              </a:schemeClr>
            </a:solidFill>
            <a:miter lim="800000"/>
            <a:headEnd/>
            <a:tailEnd/>
          </a:ln>
          <a:effectLst/>
        </p:spPr>
      </p:pic>
      <p:pic>
        <p:nvPicPr>
          <p:cNvPr id="7" name="Picture 2"/>
          <p:cNvPicPr>
            <a:picLocks noChangeAspect="1" noChangeArrowheads="1"/>
          </p:cNvPicPr>
          <p:nvPr/>
        </p:nvPicPr>
        <p:blipFill>
          <a:blip r:embed="rId4" cstate="print"/>
          <a:srcRect l="25474" t="21357" r="25271" b="16706"/>
          <a:stretch>
            <a:fillRect/>
          </a:stretch>
        </p:blipFill>
        <p:spPr bwMode="auto">
          <a:xfrm>
            <a:off x="4500562" y="1000108"/>
            <a:ext cx="4140940" cy="2928958"/>
          </a:xfrm>
          <a:prstGeom prst="rect">
            <a:avLst/>
          </a:prstGeom>
          <a:noFill/>
          <a:ln w="9525">
            <a:solidFill>
              <a:schemeClr val="accent2">
                <a:lumMod val="75000"/>
              </a:schemeClr>
            </a:solidFill>
            <a:miter lim="800000"/>
            <a:headEnd/>
            <a:tailEnd/>
          </a:ln>
          <a:effectLst/>
        </p:spPr>
      </p:pic>
      <p:pic>
        <p:nvPicPr>
          <p:cNvPr id="9"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pic>
        <p:nvPicPr>
          <p:cNvPr id="10" name="Рисунок 9"/>
          <p:cNvPicPr/>
          <p:nvPr/>
        </p:nvPicPr>
        <p:blipFill>
          <a:blip r:embed="rId6"/>
          <a:srcRect l="7376" t="14228" r="6681" b="10621"/>
          <a:stretch>
            <a:fillRect/>
          </a:stretch>
        </p:blipFill>
        <p:spPr bwMode="auto">
          <a:xfrm>
            <a:off x="2285984" y="1357298"/>
            <a:ext cx="4357718" cy="2928958"/>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928670"/>
            <a:ext cx="8229600" cy="857256"/>
          </a:xfrm>
        </p:spPr>
        <p:txBody>
          <a:bodyPr/>
          <a:lstStyle/>
          <a:p>
            <a:r>
              <a:rPr lang="ru-RU" dirty="0" smtClean="0">
                <a:effectLst>
                  <a:outerShdw blurRad="38100" dist="38100" dir="2700000" algn="tl">
                    <a:srgbClr val="000000">
                      <a:alpha val="43137"/>
                    </a:srgbClr>
                  </a:outerShdw>
                </a:effectLst>
                <a:latin typeface="Mistral" pitchFamily="66" charset="0"/>
              </a:rPr>
              <a:t>Виртуальная выставка</a:t>
            </a:r>
            <a:endParaRPr lang="ru-RU" dirty="0">
              <a:latin typeface="Mistral" pitchFamily="66" charset="0"/>
            </a:endParaRPr>
          </a:p>
        </p:txBody>
      </p:sp>
      <p:sp>
        <p:nvSpPr>
          <p:cNvPr id="3" name="Содержимое 2"/>
          <p:cNvSpPr>
            <a:spLocks noGrp="1"/>
          </p:cNvSpPr>
          <p:nvPr>
            <p:ph idx="1"/>
          </p:nvPr>
        </p:nvSpPr>
        <p:spPr>
          <a:xfrm>
            <a:off x="0" y="4071942"/>
            <a:ext cx="8686800" cy="2571767"/>
          </a:xfrm>
        </p:spPr>
        <p:txBody>
          <a:bodyPr>
            <a:normAutofit fontScale="47500" lnSpcReduction="20000"/>
          </a:bodyPr>
          <a:lstStyle/>
          <a:p>
            <a:pPr algn="just">
              <a:buNone/>
            </a:pPr>
            <a:r>
              <a:rPr lang="ru-RU" dirty="0" smtClean="0"/>
              <a:t>        </a:t>
            </a:r>
            <a:r>
              <a:rPr lang="ru-RU" sz="3400" dirty="0" smtClean="0">
                <a:latin typeface="Monotype Corsiva" pitchFamily="66" charset="0"/>
              </a:rPr>
              <a:t>Одним из главных направлений в работе информационно-библиотечного центра в условиях ФГОС является продвижение книги и чтения средствами визуальной культуры. Газета и телестудия «Радуга», работающая в лицее, позволяют «оформить» виртуальную выставку – книжную или к знаменательным датам, организовать «виртуальную» экскурсию и, достаточно быстро, информировать своих читателей  о новых поступлениях, привлекать их к чтению книг по той или иной тематике. Виртуальные выставки позволяют решать следующие задачи:</a:t>
            </a:r>
          </a:p>
          <a:p>
            <a:pPr algn="just">
              <a:buFont typeface="Wingdings" pitchFamily="2" charset="2"/>
              <a:buChar char="v"/>
            </a:pPr>
            <a:r>
              <a:rPr lang="ru-RU" sz="3400" dirty="0" smtClean="0">
                <a:latin typeface="Monotype Corsiva" pitchFamily="66" charset="0"/>
              </a:rPr>
              <a:t>Освоить новый вид работы, применив  цифровые технологии к выставочной работе</a:t>
            </a:r>
          </a:p>
          <a:p>
            <a:pPr algn="just">
              <a:buFont typeface="Wingdings" pitchFamily="2" charset="2"/>
              <a:buChar char="v"/>
            </a:pPr>
            <a:r>
              <a:rPr lang="ru-RU" sz="3400" dirty="0" smtClean="0">
                <a:latin typeface="Monotype Corsiva" pitchFamily="66" charset="0"/>
              </a:rPr>
              <a:t>Сохранить экспозицию на более длительный срок, чем это предусматривает традиционная выставка</a:t>
            </a:r>
          </a:p>
          <a:p>
            <a:pPr algn="just">
              <a:buFont typeface="Wingdings" pitchFamily="2" charset="2"/>
              <a:buChar char="v"/>
            </a:pPr>
            <a:r>
              <a:rPr lang="ru-RU" sz="3400" dirty="0" smtClean="0">
                <a:latin typeface="Monotype Corsiva" pitchFamily="66" charset="0"/>
              </a:rPr>
              <a:t>Дать возможность удаленному пользователю воспользоваться   информационными</a:t>
            </a:r>
          </a:p>
          <a:p>
            <a:pPr algn="just">
              <a:buNone/>
            </a:pPr>
            <a:r>
              <a:rPr lang="ru-RU" sz="3400" dirty="0" smtClean="0">
                <a:latin typeface="Monotype Corsiva" pitchFamily="66" charset="0"/>
              </a:rPr>
              <a:t>              ресурсами ИБЦ</a:t>
            </a:r>
          </a:p>
          <a:p>
            <a:pPr>
              <a:buNone/>
            </a:pPr>
            <a:endParaRPr lang="ru-RU" dirty="0"/>
          </a:p>
        </p:txBody>
      </p:sp>
      <p:pic>
        <p:nvPicPr>
          <p:cNvPr id="8" name="Рисунок 7"/>
          <p:cNvPicPr/>
          <p:nvPr/>
        </p:nvPicPr>
        <p:blipFill>
          <a:blip r:embed="rId3" cstate="print"/>
          <a:srcRect l="18760" t="15030" r="3634" b="12425"/>
          <a:stretch>
            <a:fillRect/>
          </a:stretch>
        </p:blipFill>
        <p:spPr bwMode="auto">
          <a:xfrm>
            <a:off x="71406" y="1857365"/>
            <a:ext cx="3071834" cy="2071702"/>
          </a:xfrm>
          <a:prstGeom prst="rect">
            <a:avLst/>
          </a:prstGeom>
          <a:noFill/>
          <a:ln w="9525">
            <a:solidFill>
              <a:schemeClr val="accent2">
                <a:lumMod val="75000"/>
              </a:schemeClr>
            </a:solidFill>
            <a:miter lim="800000"/>
            <a:headEnd/>
            <a:tailEnd/>
          </a:ln>
        </p:spPr>
      </p:pic>
      <p:pic>
        <p:nvPicPr>
          <p:cNvPr id="9" name="Рисунок 8"/>
          <p:cNvPicPr/>
          <p:nvPr/>
        </p:nvPicPr>
        <p:blipFill>
          <a:blip r:embed="rId4" cstate="print"/>
          <a:srcRect l="18920" t="15230" r="4115" b="12225"/>
          <a:stretch>
            <a:fillRect/>
          </a:stretch>
        </p:blipFill>
        <p:spPr bwMode="auto">
          <a:xfrm>
            <a:off x="3143240" y="1857365"/>
            <a:ext cx="3000396" cy="2071701"/>
          </a:xfrm>
          <a:prstGeom prst="rect">
            <a:avLst/>
          </a:prstGeom>
          <a:noFill/>
          <a:ln w="9525">
            <a:solidFill>
              <a:schemeClr val="accent2">
                <a:lumMod val="75000"/>
              </a:schemeClr>
            </a:solidFill>
            <a:miter lim="800000"/>
            <a:headEnd/>
            <a:tailEnd/>
          </a:ln>
        </p:spPr>
      </p:pic>
      <p:pic>
        <p:nvPicPr>
          <p:cNvPr id="10" name="Рисунок 9"/>
          <p:cNvPicPr/>
          <p:nvPr/>
        </p:nvPicPr>
        <p:blipFill>
          <a:blip r:embed="rId5" cstate="screen"/>
          <a:srcRect/>
          <a:stretch>
            <a:fillRect/>
          </a:stretch>
        </p:blipFill>
        <p:spPr bwMode="auto">
          <a:xfrm>
            <a:off x="6143636" y="1857364"/>
            <a:ext cx="2857520" cy="2071702"/>
          </a:xfrm>
          <a:prstGeom prst="rect">
            <a:avLst/>
          </a:prstGeom>
          <a:noFill/>
          <a:ln w="9525">
            <a:solidFill>
              <a:schemeClr val="accent2">
                <a:lumMod val="75000"/>
              </a:schemeClr>
            </a:solidFill>
            <a:miter lim="800000"/>
            <a:headEnd/>
            <a:tailEnd/>
          </a:ln>
        </p:spPr>
      </p:pic>
      <p:pic>
        <p:nvPicPr>
          <p:cNvPr id="11"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4" name="Заголовок 3"/>
          <p:cNvSpPr>
            <a:spLocks noGrp="1"/>
          </p:cNvSpPr>
          <p:nvPr>
            <p:ph type="title"/>
          </p:nvPr>
        </p:nvSpPr>
        <p:spPr>
          <a:xfrm>
            <a:off x="457200" y="857232"/>
            <a:ext cx="8229600" cy="1285884"/>
          </a:xfrm>
        </p:spPr>
        <p:txBody>
          <a:bodyPr>
            <a:normAutofit/>
          </a:bodyPr>
          <a:lstStyle/>
          <a:p>
            <a:r>
              <a:rPr lang="ru-RU" sz="4000" dirty="0" smtClean="0">
                <a:latin typeface="Mistral" pitchFamily="66" charset="0"/>
              </a:rPr>
              <a:t>План</a:t>
            </a:r>
            <a:endParaRPr lang="ru-RU" sz="4000" dirty="0">
              <a:latin typeface="Mistral" pitchFamily="66" charset="0"/>
            </a:endParaRPr>
          </a:p>
        </p:txBody>
      </p:sp>
      <p:sp>
        <p:nvSpPr>
          <p:cNvPr id="5" name="Содержимое 4"/>
          <p:cNvSpPr>
            <a:spLocks noGrp="1"/>
          </p:cNvSpPr>
          <p:nvPr>
            <p:ph idx="1"/>
          </p:nvPr>
        </p:nvSpPr>
        <p:spPr>
          <a:xfrm>
            <a:off x="457200" y="1928802"/>
            <a:ext cx="8229600" cy="4197361"/>
          </a:xfrm>
        </p:spPr>
        <p:txBody>
          <a:bodyPr>
            <a:normAutofit fontScale="92500" lnSpcReduction="10000"/>
          </a:bodyPr>
          <a:lstStyle/>
          <a:p>
            <a:r>
              <a:rPr lang="ru-RU" dirty="0" smtClean="0">
                <a:latin typeface="Monotype Corsiva" pitchFamily="66" charset="0"/>
              </a:rPr>
              <a:t>Давайте познакомимся! Добро пожаловать в информационно-библиотечный центр МОУ  ИТЛ №24.</a:t>
            </a:r>
          </a:p>
          <a:p>
            <a:r>
              <a:rPr lang="ru-RU" dirty="0" smtClean="0">
                <a:latin typeface="Monotype Corsiva" pitchFamily="66" charset="0"/>
              </a:rPr>
              <a:t>ИБЦ в информационном пространстве лицея.</a:t>
            </a:r>
          </a:p>
          <a:p>
            <a:r>
              <a:rPr lang="ru-RU" dirty="0" smtClean="0">
                <a:latin typeface="Monotype Corsiva" pitchFamily="66" charset="0"/>
              </a:rPr>
              <a:t>Система работы ИБЦ для поддержки талантливых детей.</a:t>
            </a:r>
          </a:p>
          <a:p>
            <a:r>
              <a:rPr lang="ru-RU" dirty="0" smtClean="0">
                <a:latin typeface="Monotype Corsiva" pitchFamily="66" charset="0"/>
              </a:rPr>
              <a:t>Деятельность ИБЦ для развития учительского потенциала.</a:t>
            </a:r>
          </a:p>
          <a:p>
            <a:r>
              <a:rPr lang="ru-RU" dirty="0" smtClean="0">
                <a:latin typeface="Monotype Corsiva" pitchFamily="66" charset="0"/>
              </a:rPr>
              <a:t>Гуманистическая миссия ИБЦ.</a:t>
            </a:r>
          </a:p>
          <a:p>
            <a:pPr>
              <a:buNone/>
            </a:pPr>
            <a:endParaRPr lang="ru-RU" dirty="0">
              <a:latin typeface="Monotype Corsiva" pitchFamily="66" charset="0"/>
            </a:endParaRPr>
          </a:p>
        </p:txBody>
      </p:sp>
      <p:pic>
        <p:nvPicPr>
          <p:cNvPr id="7"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0" y="857232"/>
            <a:ext cx="9144000" cy="1214446"/>
          </a:xfrm>
        </p:spPr>
        <p:txBody>
          <a:bodyPr>
            <a:normAutofit fontScale="90000"/>
          </a:bodyPr>
          <a:lstStyle/>
          <a:p>
            <a:r>
              <a:rPr lang="ru-RU" dirty="0" smtClean="0">
                <a:latin typeface="Mistral" pitchFamily="66" charset="0"/>
              </a:rPr>
              <a:t>Электронная библиотека ИТЛ №24</a:t>
            </a:r>
            <a:br>
              <a:rPr lang="ru-RU" dirty="0" smtClean="0">
                <a:latin typeface="Mistral" pitchFamily="66" charset="0"/>
              </a:rPr>
            </a:br>
            <a:endParaRPr lang="ru-RU" dirty="0">
              <a:latin typeface="Mistral" pitchFamily="66" charset="0"/>
            </a:endParaRPr>
          </a:p>
        </p:txBody>
      </p:sp>
      <p:sp>
        <p:nvSpPr>
          <p:cNvPr id="3" name="Содержимое 2"/>
          <p:cNvSpPr>
            <a:spLocks noGrp="1"/>
          </p:cNvSpPr>
          <p:nvPr>
            <p:ph idx="1"/>
          </p:nvPr>
        </p:nvSpPr>
        <p:spPr>
          <a:xfrm>
            <a:off x="-142908" y="4643446"/>
            <a:ext cx="9286908" cy="2214554"/>
          </a:xfrm>
        </p:spPr>
        <p:txBody>
          <a:bodyPr>
            <a:normAutofit fontScale="62500" lnSpcReduction="20000"/>
          </a:bodyPr>
          <a:lstStyle/>
          <a:p>
            <a:pPr>
              <a:spcBef>
                <a:spcPts val="0"/>
              </a:spcBef>
              <a:buNone/>
            </a:pPr>
            <a:r>
              <a:rPr lang="ru-RU" dirty="0" smtClean="0"/>
              <a:t>      </a:t>
            </a:r>
            <a:r>
              <a:rPr lang="ru-RU" dirty="0" smtClean="0">
                <a:latin typeface="Monotype Corsiva" pitchFamily="66" charset="0"/>
              </a:rPr>
              <a:t>Со всех сторон твердят о всеобщем снижении интереса к чтению. Но, согласно данным различных исследований ( в частности, исследования проведенного в 2011 году по заказу крупнейшего  американского издательства «Схоластик»), растет доля детей, читающих электронные книги. Букридеры и разнообразные «читалки», планшеты и смартфоны прочно вошли в повседневную жизнь. Если у детей есть интерес к электронным </a:t>
            </a:r>
          </a:p>
          <a:p>
            <a:pPr>
              <a:spcBef>
                <a:spcPts val="0"/>
              </a:spcBef>
              <a:buNone/>
            </a:pPr>
            <a:r>
              <a:rPr lang="ru-RU" dirty="0" smtClean="0">
                <a:latin typeface="Monotype Corsiva" pitchFamily="66" charset="0"/>
              </a:rPr>
              <a:t>       книгам, первоочередная задача ИБЦ– предоставить им </a:t>
            </a:r>
          </a:p>
          <a:p>
            <a:pPr>
              <a:spcBef>
                <a:spcPts val="0"/>
              </a:spcBef>
              <a:buNone/>
            </a:pPr>
            <a:r>
              <a:rPr lang="ru-RU" dirty="0" smtClean="0">
                <a:latin typeface="Monotype Corsiva" pitchFamily="66" charset="0"/>
              </a:rPr>
              <a:t>       качественные электронные книги. Исходя из этого, в 2013 году  была </a:t>
            </a:r>
          </a:p>
          <a:p>
            <a:pPr>
              <a:spcBef>
                <a:spcPts val="0"/>
              </a:spcBef>
              <a:buNone/>
            </a:pPr>
            <a:r>
              <a:rPr lang="ru-RU" dirty="0" smtClean="0">
                <a:latin typeface="Monotype Corsiva" pitchFamily="66" charset="0"/>
              </a:rPr>
              <a:t>       разработана и создана собственная Электронная библиотека. </a:t>
            </a:r>
          </a:p>
          <a:p>
            <a:pPr>
              <a:buNone/>
            </a:pPr>
            <a:endParaRPr lang="ru-RU" dirty="0"/>
          </a:p>
        </p:txBody>
      </p:sp>
      <p:pic>
        <p:nvPicPr>
          <p:cNvPr id="5" name="Picture 2"/>
          <p:cNvPicPr>
            <a:picLocks noChangeAspect="1" noChangeArrowheads="1"/>
          </p:cNvPicPr>
          <p:nvPr/>
        </p:nvPicPr>
        <p:blipFill>
          <a:blip r:embed="rId3" cstate="print"/>
          <a:srcRect t="10296" b="10905"/>
          <a:stretch>
            <a:fillRect/>
          </a:stretch>
        </p:blipFill>
        <p:spPr bwMode="auto">
          <a:xfrm>
            <a:off x="2143108" y="1500174"/>
            <a:ext cx="4835682" cy="3048351"/>
          </a:xfrm>
          <a:prstGeom prst="rect">
            <a:avLst/>
          </a:prstGeom>
          <a:noFill/>
          <a:ln w="9525">
            <a:solidFill>
              <a:schemeClr val="accent2">
                <a:lumMod val="75000"/>
              </a:schemeClr>
            </a:solidFill>
            <a:miter lim="800000"/>
            <a:headEnd/>
            <a:tailEnd/>
          </a:ln>
        </p:spPr>
      </p:pic>
      <p:pic>
        <p:nvPicPr>
          <p:cNvPr id="6"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1"/>
            <a:ext cx="9215470" cy="85723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3" name="Содержимое 2"/>
          <p:cNvSpPr>
            <a:spLocks noGrp="1"/>
          </p:cNvSpPr>
          <p:nvPr>
            <p:ph idx="1"/>
          </p:nvPr>
        </p:nvSpPr>
        <p:spPr>
          <a:xfrm>
            <a:off x="0" y="4357694"/>
            <a:ext cx="9144000" cy="2500306"/>
          </a:xfrm>
        </p:spPr>
        <p:txBody>
          <a:bodyPr>
            <a:normAutofit fontScale="55000" lnSpcReduction="20000"/>
          </a:bodyPr>
          <a:lstStyle/>
          <a:p>
            <a:pPr>
              <a:spcBef>
                <a:spcPts val="0"/>
              </a:spcBef>
              <a:buNone/>
            </a:pPr>
            <a:r>
              <a:rPr lang="ru-RU" dirty="0" smtClean="0"/>
              <a:t>       </a:t>
            </a:r>
            <a:r>
              <a:rPr lang="ru-RU" dirty="0" smtClean="0">
                <a:latin typeface="Monotype Corsiva" pitchFamily="66" charset="0"/>
              </a:rPr>
              <a:t>По степени доступности  фонд Электронной библиотеки ИТЛ №24 в соответствии с действующим законодательством относится к документам ограниченного сетевого доступа (материалы доступны по локальной сети лицея). Разделы Электронной библиотеки: </a:t>
            </a:r>
          </a:p>
          <a:p>
            <a:pPr>
              <a:spcBef>
                <a:spcPts val="0"/>
              </a:spcBef>
              <a:buFont typeface="Wingdings" pitchFamily="2" charset="2"/>
              <a:buChar char="v"/>
            </a:pPr>
            <a:r>
              <a:rPr lang="ru-RU" dirty="0" smtClean="0">
                <a:latin typeface="Monotype Corsiva" pitchFamily="66" charset="0"/>
              </a:rPr>
              <a:t>Электронные версии учебников</a:t>
            </a:r>
          </a:p>
          <a:p>
            <a:pPr>
              <a:spcBef>
                <a:spcPts val="0"/>
              </a:spcBef>
              <a:buFont typeface="Wingdings" pitchFamily="2" charset="2"/>
              <a:buChar char="v"/>
            </a:pPr>
            <a:r>
              <a:rPr lang="ru-RU" dirty="0" smtClean="0">
                <a:latin typeface="Monotype Corsiva" pitchFamily="66" charset="0"/>
              </a:rPr>
              <a:t>Электронные книги: художественная литература, справочники и энциклопедии</a:t>
            </a:r>
          </a:p>
          <a:p>
            <a:pPr>
              <a:spcBef>
                <a:spcPts val="0"/>
              </a:spcBef>
              <a:buFont typeface="Wingdings" pitchFamily="2" charset="2"/>
              <a:buChar char="v"/>
            </a:pPr>
            <a:r>
              <a:rPr lang="ru-RU" dirty="0" smtClean="0">
                <a:latin typeface="Monotype Corsiva" pitchFamily="66" charset="0"/>
              </a:rPr>
              <a:t>Проектная деятельность </a:t>
            </a:r>
          </a:p>
          <a:p>
            <a:pPr>
              <a:spcBef>
                <a:spcPts val="0"/>
              </a:spcBef>
              <a:buNone/>
            </a:pPr>
            <a:r>
              <a:rPr lang="ru-RU" dirty="0" smtClean="0">
                <a:latin typeface="Monotype Corsiva" pitchFamily="66" charset="0"/>
              </a:rPr>
              <a:t>       Поисковая система (навигатор)  позволяет найти в электронной </a:t>
            </a:r>
          </a:p>
          <a:p>
            <a:pPr>
              <a:spcBef>
                <a:spcPts val="0"/>
              </a:spcBef>
              <a:buNone/>
            </a:pPr>
            <a:r>
              <a:rPr lang="ru-RU" dirty="0" smtClean="0">
                <a:latin typeface="Monotype Corsiva" pitchFamily="66" charset="0"/>
              </a:rPr>
              <a:t>       библиотеке  </a:t>
            </a:r>
          </a:p>
          <a:p>
            <a:pPr>
              <a:spcBef>
                <a:spcPts val="0"/>
              </a:spcBef>
              <a:buNone/>
            </a:pPr>
            <a:r>
              <a:rPr lang="ru-RU" dirty="0" smtClean="0">
                <a:latin typeface="Monotype Corsiva" pitchFamily="66" charset="0"/>
              </a:rPr>
              <a:t>       нужный документ по фамилии автора или названию книги, для этого их </a:t>
            </a:r>
          </a:p>
          <a:p>
            <a:pPr>
              <a:spcBef>
                <a:spcPts val="0"/>
              </a:spcBef>
              <a:buNone/>
            </a:pPr>
            <a:r>
              <a:rPr lang="ru-RU" dirty="0" smtClean="0">
                <a:latin typeface="Monotype Corsiva" pitchFamily="66" charset="0"/>
              </a:rPr>
              <a:t>       достаточно ввести в поисковое окно.</a:t>
            </a:r>
          </a:p>
          <a:p>
            <a:pPr>
              <a:buNone/>
            </a:pPr>
            <a:endParaRPr lang="ru-RU" dirty="0" smtClean="0"/>
          </a:p>
          <a:p>
            <a:pPr>
              <a:buNone/>
            </a:pPr>
            <a:endParaRPr lang="ru-RU" dirty="0"/>
          </a:p>
        </p:txBody>
      </p:sp>
      <p:pic>
        <p:nvPicPr>
          <p:cNvPr id="6" name="Picture 3"/>
          <p:cNvPicPr>
            <a:picLocks noChangeAspect="1" noChangeArrowheads="1"/>
          </p:cNvPicPr>
          <p:nvPr/>
        </p:nvPicPr>
        <p:blipFill>
          <a:blip r:embed="rId3" cstate="print"/>
          <a:srcRect t="15346" r="36560" b="26705"/>
          <a:stretch>
            <a:fillRect/>
          </a:stretch>
        </p:blipFill>
        <p:spPr bwMode="auto">
          <a:xfrm>
            <a:off x="2285984" y="1071546"/>
            <a:ext cx="4399194" cy="3214710"/>
          </a:xfrm>
          <a:prstGeom prst="rect">
            <a:avLst/>
          </a:prstGeom>
          <a:noFill/>
          <a:ln w="9525">
            <a:solidFill>
              <a:schemeClr val="accent2">
                <a:lumMod val="75000"/>
              </a:schemeClr>
            </a:solidFill>
            <a:miter lim="800000"/>
            <a:headEnd/>
            <a:tailEnd/>
          </a:ln>
        </p:spPr>
      </p:pic>
      <p:pic>
        <p:nvPicPr>
          <p:cNvPr id="7"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1214446"/>
          </a:xfrm>
        </p:spPr>
        <p:txBody>
          <a:bodyPr>
            <a:normAutofit fontScale="90000"/>
          </a:bodyPr>
          <a:lstStyle/>
          <a:p>
            <a:r>
              <a:rPr lang="ru-RU" dirty="0" smtClean="0">
                <a:latin typeface="Mistral" pitchFamily="66" charset="0"/>
              </a:rPr>
              <a:t>Библиотечно-информационная система </a:t>
            </a:r>
            <a:br>
              <a:rPr lang="ru-RU" dirty="0" smtClean="0">
                <a:latin typeface="Mistral" pitchFamily="66" charset="0"/>
              </a:rPr>
            </a:br>
            <a:r>
              <a:rPr lang="ru-RU" dirty="0" smtClean="0">
                <a:latin typeface="Mistral" pitchFamily="66" charset="0"/>
              </a:rPr>
              <a:t>АИБС «МАРК – </a:t>
            </a:r>
            <a:r>
              <a:rPr lang="en-US" dirty="0" smtClean="0">
                <a:latin typeface="Mistral" pitchFamily="66" charset="0"/>
              </a:rPr>
              <a:t>SQL</a:t>
            </a:r>
            <a:r>
              <a:rPr lang="ru-RU" dirty="0" smtClean="0">
                <a:latin typeface="Mistral" pitchFamily="66" charset="0"/>
              </a:rPr>
              <a:t>»</a:t>
            </a:r>
            <a:endParaRPr lang="ru-RU" dirty="0">
              <a:latin typeface="Mistral" pitchFamily="66" charset="0"/>
            </a:endParaRPr>
          </a:p>
        </p:txBody>
      </p:sp>
      <p:sp>
        <p:nvSpPr>
          <p:cNvPr id="3" name="Содержимое 2"/>
          <p:cNvSpPr>
            <a:spLocks noGrp="1"/>
          </p:cNvSpPr>
          <p:nvPr>
            <p:ph idx="1"/>
          </p:nvPr>
        </p:nvSpPr>
        <p:spPr>
          <a:xfrm>
            <a:off x="0" y="4500570"/>
            <a:ext cx="8929718" cy="2214578"/>
          </a:xfrm>
        </p:spPr>
        <p:txBody>
          <a:bodyPr>
            <a:normAutofit fontScale="47500" lnSpcReduction="20000"/>
          </a:bodyPr>
          <a:lstStyle/>
          <a:p>
            <a:pPr>
              <a:spcBef>
                <a:spcPts val="0"/>
              </a:spcBef>
              <a:buNone/>
            </a:pPr>
            <a:r>
              <a:rPr lang="ru-RU" dirty="0" smtClean="0"/>
              <a:t>        </a:t>
            </a:r>
            <a:r>
              <a:rPr lang="ru-RU" dirty="0" smtClean="0">
                <a:latin typeface="Monotype Corsiva" pitchFamily="66" charset="0"/>
              </a:rPr>
              <a:t>Компьютеризация библиотеки позволила раздвинуть рамки источников информации на всевозможных носителях. Вот уже несколько лет ИБЦ работает с электронным каталогом МАРК, что повышает  эффективность библиотечно-библиографического и информационного обслуживания всех групп читателей. Автоматизированная библиотечно-информационная система АИБС «МАРК – </a:t>
            </a:r>
            <a:r>
              <a:rPr lang="en-US" dirty="0" smtClean="0">
                <a:latin typeface="Monotype Corsiva" pitchFamily="66" charset="0"/>
              </a:rPr>
              <a:t>SQL</a:t>
            </a:r>
            <a:r>
              <a:rPr lang="ru-RU" dirty="0" smtClean="0">
                <a:latin typeface="Monotype Corsiva" pitchFamily="66" charset="0"/>
              </a:rPr>
              <a:t>» обеспечивает комплексную автоматизацию всех библиотечных процессов, что позволило увеличить скорость и качество обслуживания читателей – с сентября 2012 года читатели абонемента и читального зала библиотеки  проходят только электронную регистрацию. На учете в электронном каталоге стоит более 9 000 книг, около 20 000 учебников и примерно300 электронных документов. Система предлагает расширенный навигатор – поиск документа по названию, автору, ключевым</a:t>
            </a:r>
          </a:p>
          <a:p>
            <a:pPr>
              <a:spcBef>
                <a:spcPts val="0"/>
              </a:spcBef>
              <a:buNone/>
            </a:pPr>
            <a:r>
              <a:rPr lang="ru-RU" dirty="0" smtClean="0">
                <a:latin typeface="Monotype Corsiva" pitchFamily="66" charset="0"/>
              </a:rPr>
              <a:t>         словам,  сигле хранения, разделу, теме. Согласно статистическим данным системы </a:t>
            </a:r>
          </a:p>
          <a:p>
            <a:pPr>
              <a:spcBef>
                <a:spcPts val="0"/>
              </a:spcBef>
              <a:buNone/>
            </a:pPr>
            <a:r>
              <a:rPr lang="ru-RU" dirty="0" smtClean="0">
                <a:latin typeface="Monotype Corsiva" pitchFamily="66" charset="0"/>
              </a:rPr>
              <a:t>         в день в среднем обслуживается 30-40 человек.</a:t>
            </a:r>
          </a:p>
          <a:p>
            <a:pPr>
              <a:buNone/>
            </a:pPr>
            <a:endParaRPr lang="ru-RU" dirty="0"/>
          </a:p>
        </p:txBody>
      </p:sp>
      <p:pic>
        <p:nvPicPr>
          <p:cNvPr id="6" name="Рисунок 5"/>
          <p:cNvPicPr/>
          <p:nvPr/>
        </p:nvPicPr>
        <p:blipFill>
          <a:blip r:embed="rId3" cstate="print"/>
          <a:srcRect/>
          <a:stretch>
            <a:fillRect/>
          </a:stretch>
        </p:blipFill>
        <p:spPr bwMode="auto">
          <a:xfrm>
            <a:off x="928662" y="2071678"/>
            <a:ext cx="3286148" cy="2286016"/>
          </a:xfrm>
          <a:prstGeom prst="rect">
            <a:avLst/>
          </a:prstGeom>
          <a:noFill/>
          <a:ln w="9525">
            <a:solidFill>
              <a:schemeClr val="accent2">
                <a:lumMod val="75000"/>
              </a:schemeClr>
            </a:solidFill>
            <a:miter lim="800000"/>
            <a:headEnd/>
            <a:tailEnd/>
          </a:ln>
        </p:spPr>
      </p:pic>
      <p:pic>
        <p:nvPicPr>
          <p:cNvPr id="7" name="Рисунок 6"/>
          <p:cNvPicPr>
            <a:picLocks/>
          </p:cNvPicPr>
          <p:nvPr/>
        </p:nvPicPr>
        <p:blipFill>
          <a:blip r:embed="rId4" cstate="print"/>
          <a:srcRect t="9522" b="9522"/>
          <a:stretch>
            <a:fillRect/>
          </a:stretch>
        </p:blipFill>
        <p:spPr bwMode="auto">
          <a:xfrm>
            <a:off x="4714876" y="2071678"/>
            <a:ext cx="3571900" cy="2286016"/>
          </a:xfrm>
          <a:prstGeom prst="rect">
            <a:avLst/>
          </a:prstGeom>
          <a:noFill/>
          <a:ln w="9525">
            <a:solidFill>
              <a:schemeClr val="accent2">
                <a:lumMod val="75000"/>
              </a:schemeClr>
            </a:solidFill>
            <a:miter lim="800000"/>
            <a:headEnd/>
            <a:tailEnd/>
          </a:ln>
        </p:spPr>
      </p:pic>
      <p:pic>
        <p:nvPicPr>
          <p:cNvPr id="8"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1"/>
            <a:ext cx="9215470" cy="85723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785818"/>
          </a:xfrm>
        </p:spPr>
        <p:txBody>
          <a:bodyPr>
            <a:normAutofit/>
          </a:bodyPr>
          <a:lstStyle/>
          <a:p>
            <a:r>
              <a:rPr lang="ru-RU" dirty="0" smtClean="0">
                <a:latin typeface="Mistral" pitchFamily="66" charset="0"/>
              </a:rPr>
              <a:t>Лицейская библиотека в системе </a:t>
            </a:r>
            <a:r>
              <a:rPr lang="en-US" dirty="0" smtClean="0">
                <a:latin typeface="Mistral" pitchFamily="66" charset="0"/>
              </a:rPr>
              <a:t>Moodle</a:t>
            </a:r>
            <a:endParaRPr lang="ru-RU" dirty="0">
              <a:latin typeface="Mistral" pitchFamily="66" charset="0"/>
            </a:endParaRPr>
          </a:p>
        </p:txBody>
      </p:sp>
      <p:sp>
        <p:nvSpPr>
          <p:cNvPr id="3" name="Содержимое 2"/>
          <p:cNvSpPr>
            <a:spLocks noGrp="1"/>
          </p:cNvSpPr>
          <p:nvPr>
            <p:ph idx="1"/>
          </p:nvPr>
        </p:nvSpPr>
        <p:spPr>
          <a:xfrm>
            <a:off x="-142908" y="4429132"/>
            <a:ext cx="9286908" cy="2428868"/>
          </a:xfrm>
        </p:spPr>
        <p:txBody>
          <a:bodyPr>
            <a:normAutofit fontScale="25000" lnSpcReduction="20000"/>
          </a:bodyPr>
          <a:lstStyle/>
          <a:p>
            <a:pPr>
              <a:spcBef>
                <a:spcPts val="0"/>
              </a:spcBef>
              <a:buNone/>
            </a:pPr>
            <a:r>
              <a:rPr lang="ru-RU" dirty="0" smtClean="0"/>
              <a:t>             </a:t>
            </a:r>
            <a:r>
              <a:rPr lang="ru-RU" sz="7200" dirty="0" smtClean="0">
                <a:latin typeface="Monotype Corsiva" pitchFamily="66" charset="0"/>
              </a:rPr>
              <a:t>Moodle — система управления курсами (электронное обучение), также известная как система управления обучением или виртуальная обучающая среда. Представляет собой свободное (распространяющееся по лицензии GNU GPL) веб-приложение, предоставляющее возможность создавать сайты для онлайн-обучения. В ИТЛ №24 эта система широко используется  для дистанционного обучения  всеми учителями по всем  образовательным предметам. ИБЦ не остался в стороне от этого  электронного ресурса и использует Moodle для создания </a:t>
            </a:r>
          </a:p>
          <a:p>
            <a:pPr>
              <a:spcBef>
                <a:spcPts val="0"/>
              </a:spcBef>
              <a:buNone/>
            </a:pPr>
            <a:r>
              <a:rPr lang="ru-RU" sz="7200" dirty="0" smtClean="0">
                <a:latin typeface="Monotype Corsiva" pitchFamily="66" charset="0"/>
              </a:rPr>
              <a:t>       виртуальных викторин, что  позволяет с минимальными затратами времени </a:t>
            </a:r>
          </a:p>
          <a:p>
            <a:pPr>
              <a:spcBef>
                <a:spcPts val="0"/>
              </a:spcBef>
              <a:buNone/>
            </a:pPr>
            <a:r>
              <a:rPr lang="ru-RU" sz="7200" dirty="0" smtClean="0">
                <a:latin typeface="Monotype Corsiva" pitchFamily="66" charset="0"/>
              </a:rPr>
              <a:t>       объективно узнать  знания большого количества учащихся, заинтересовать их  и </a:t>
            </a:r>
          </a:p>
          <a:p>
            <a:pPr>
              <a:spcBef>
                <a:spcPts val="0"/>
              </a:spcBef>
              <a:buNone/>
            </a:pPr>
            <a:r>
              <a:rPr lang="ru-RU" sz="7200" dirty="0" smtClean="0">
                <a:latin typeface="Monotype Corsiva" pitchFamily="66" charset="0"/>
              </a:rPr>
              <a:t>       мотивировать на чтение. Победители в каждом классе получают приз от </a:t>
            </a:r>
          </a:p>
          <a:p>
            <a:pPr>
              <a:spcBef>
                <a:spcPts val="0"/>
              </a:spcBef>
              <a:buNone/>
            </a:pPr>
            <a:r>
              <a:rPr lang="ru-RU" sz="7200" dirty="0" smtClean="0">
                <a:latin typeface="Monotype Corsiva" pitchFamily="66" charset="0"/>
              </a:rPr>
              <a:t>       информационно-библиотечного центра.</a:t>
            </a:r>
            <a:r>
              <a:rPr lang="en-US" sz="7200" dirty="0" smtClean="0">
                <a:latin typeface="Monotype Corsiva" pitchFamily="66" charset="0"/>
              </a:rPr>
              <a:t> </a:t>
            </a:r>
            <a:endParaRPr lang="ru-RU" sz="7200" dirty="0" smtClean="0">
              <a:latin typeface="Monotype Corsiva" pitchFamily="66" charset="0"/>
            </a:endParaRPr>
          </a:p>
          <a:p>
            <a:pPr>
              <a:spcBef>
                <a:spcPts val="0"/>
              </a:spcBef>
              <a:buNone/>
            </a:pPr>
            <a:r>
              <a:rPr lang="ru-RU" sz="7200" dirty="0" smtClean="0">
                <a:latin typeface="Monotype Corsiva" pitchFamily="66" charset="0"/>
              </a:rPr>
              <a:t>         </a:t>
            </a:r>
          </a:p>
          <a:p>
            <a:pPr>
              <a:spcBef>
                <a:spcPts val="0"/>
              </a:spcBef>
              <a:buNone/>
            </a:pPr>
            <a:endParaRPr lang="ru-RU" sz="7200" dirty="0" smtClean="0">
              <a:latin typeface="Monotype Corsiva" pitchFamily="66" charset="0"/>
            </a:endParaRPr>
          </a:p>
          <a:p>
            <a:pPr>
              <a:spcBef>
                <a:spcPts val="0"/>
              </a:spcBef>
              <a:buNone/>
            </a:pPr>
            <a:r>
              <a:rPr lang="ru-RU" sz="7200" dirty="0" smtClean="0">
                <a:latin typeface="Monotype Corsiva" pitchFamily="66" charset="0"/>
              </a:rPr>
              <a:t>         </a:t>
            </a:r>
          </a:p>
          <a:p>
            <a:pPr>
              <a:spcBef>
                <a:spcPts val="0"/>
              </a:spcBef>
              <a:buNone/>
            </a:pPr>
            <a:r>
              <a:rPr lang="ru-RU" sz="7200" dirty="0" smtClean="0">
                <a:latin typeface="Monotype Corsiva" pitchFamily="66" charset="0"/>
              </a:rPr>
              <a:t>         </a:t>
            </a:r>
            <a:r>
              <a:rPr lang="ru-RU" dirty="0" smtClean="0"/>
              <a:t> </a:t>
            </a:r>
            <a:endParaRPr lang="ru-RU" dirty="0"/>
          </a:p>
        </p:txBody>
      </p:sp>
      <p:pic>
        <p:nvPicPr>
          <p:cNvPr id="5" name="Picture 2" descr="C:\Documents and Settings\Администратор\Рабочий стол\моё фото\ф1.JPG"/>
          <p:cNvPicPr>
            <a:picLocks noChangeAspect="1" noChangeArrowheads="1"/>
          </p:cNvPicPr>
          <p:nvPr/>
        </p:nvPicPr>
        <p:blipFill>
          <a:blip r:embed="rId3" cstate="print"/>
          <a:srcRect t="2711" b="5115"/>
          <a:stretch>
            <a:fillRect/>
          </a:stretch>
        </p:blipFill>
        <p:spPr bwMode="auto">
          <a:xfrm>
            <a:off x="5624660" y="1571612"/>
            <a:ext cx="3162182" cy="2500330"/>
          </a:xfrm>
          <a:prstGeom prst="rect">
            <a:avLst/>
          </a:prstGeom>
          <a:noFill/>
          <a:ln>
            <a:solidFill>
              <a:schemeClr val="accent2">
                <a:lumMod val="75000"/>
              </a:schemeClr>
            </a:solidFill>
          </a:ln>
        </p:spPr>
      </p:pic>
      <p:pic>
        <p:nvPicPr>
          <p:cNvPr id="7" name="Picture 2"/>
          <p:cNvPicPr>
            <a:picLocks noChangeAspect="1" noChangeArrowheads="1"/>
          </p:cNvPicPr>
          <p:nvPr/>
        </p:nvPicPr>
        <p:blipFill>
          <a:blip r:embed="rId4" cstate="print"/>
          <a:srcRect/>
          <a:stretch>
            <a:fillRect/>
          </a:stretch>
        </p:blipFill>
        <p:spPr bwMode="auto">
          <a:xfrm>
            <a:off x="285720" y="1571612"/>
            <a:ext cx="3124700" cy="2499760"/>
          </a:xfrm>
          <a:prstGeom prst="rect">
            <a:avLst/>
          </a:prstGeom>
          <a:noFill/>
          <a:ln w="9525">
            <a:solidFill>
              <a:schemeClr val="accent2">
                <a:lumMod val="75000"/>
              </a:schemeClr>
            </a:solidFill>
            <a:miter lim="800000"/>
            <a:headEnd/>
            <a:tailEnd/>
          </a:ln>
        </p:spPr>
      </p:pic>
      <p:pic>
        <p:nvPicPr>
          <p:cNvPr id="8"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pic>
        <p:nvPicPr>
          <p:cNvPr id="6" name="Picture 3"/>
          <p:cNvPicPr>
            <a:picLocks noChangeAspect="1" noChangeArrowheads="1"/>
          </p:cNvPicPr>
          <p:nvPr/>
        </p:nvPicPr>
        <p:blipFill>
          <a:blip r:embed="rId6" cstate="print"/>
          <a:srcRect/>
          <a:stretch>
            <a:fillRect/>
          </a:stretch>
        </p:blipFill>
        <p:spPr bwMode="auto">
          <a:xfrm>
            <a:off x="2928926" y="1928802"/>
            <a:ext cx="3005526" cy="2347270"/>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4" name="Заголовок 3"/>
          <p:cNvSpPr>
            <a:spLocks noGrp="1"/>
          </p:cNvSpPr>
          <p:nvPr>
            <p:ph type="title"/>
          </p:nvPr>
        </p:nvSpPr>
        <p:spPr>
          <a:xfrm>
            <a:off x="457200" y="1000108"/>
            <a:ext cx="8229600" cy="4786346"/>
          </a:xfrm>
        </p:spPr>
        <p:txBody>
          <a:bodyPr>
            <a:normAutofit fontScale="90000"/>
          </a:bodyPr>
          <a:lstStyle/>
          <a:p>
            <a:r>
              <a:rPr lang="ru-RU" sz="4000" dirty="0" smtClean="0"/>
              <a:t/>
            </a:r>
            <a:br>
              <a:rPr lang="ru-RU" sz="4000" dirty="0" smtClean="0"/>
            </a:br>
            <a:r>
              <a:rPr lang="ru-RU" sz="4000" dirty="0" smtClean="0"/>
              <a:t/>
            </a:r>
            <a:br>
              <a:rPr lang="ru-RU" sz="4000" dirty="0" smtClean="0"/>
            </a:br>
            <a:r>
              <a:rPr lang="ru-RU" sz="4000" dirty="0" smtClean="0">
                <a:latin typeface="Monotype Corsiva" pitchFamily="66" charset="0"/>
              </a:rPr>
              <a:t>Процесс модернизации школьных библиотек  в информационно-библиотечные центры является очень важным, актуальным и во многом зависит от политики государства в данном направлении, а на местах от концепции развития образовательного учреждения и отношения администрации к работе </a:t>
            </a:r>
            <a:br>
              <a:rPr lang="ru-RU" sz="4000" dirty="0" smtClean="0">
                <a:latin typeface="Monotype Corsiva" pitchFamily="66" charset="0"/>
              </a:rPr>
            </a:br>
            <a:r>
              <a:rPr lang="ru-RU" sz="4000" dirty="0" smtClean="0">
                <a:latin typeface="Monotype Corsiva" pitchFamily="66" charset="0"/>
              </a:rPr>
              <a:t> </a:t>
            </a:r>
            <a:r>
              <a:rPr lang="ru-RU" sz="4000" dirty="0" smtClean="0">
                <a:latin typeface="Monotype Corsiva" pitchFamily="66" charset="0"/>
              </a:rPr>
              <a:t>педагога-библиотекаря</a:t>
            </a:r>
            <a:r>
              <a:rPr lang="ru-RU" sz="4000" dirty="0" smtClean="0">
                <a:latin typeface="Monotype Corsiva" pitchFamily="66" charset="0"/>
              </a:rPr>
              <a:t>.</a:t>
            </a:r>
            <a:r>
              <a:rPr lang="ru-RU" dirty="0" smtClean="0">
                <a:latin typeface="Monotype Corsiva" pitchFamily="66" charset="0"/>
              </a:rPr>
              <a:t/>
            </a:r>
            <a:br>
              <a:rPr lang="ru-RU" dirty="0" smtClean="0">
                <a:latin typeface="Monotype Corsiva" pitchFamily="66" charset="0"/>
              </a:rPr>
            </a:br>
            <a:endParaRPr lang="ru-RU" dirty="0">
              <a:latin typeface="Monotype Corsiva" pitchFamily="66" charset="0"/>
            </a:endParaRPr>
          </a:p>
        </p:txBody>
      </p:sp>
      <p:pic>
        <p:nvPicPr>
          <p:cNvPr id="6"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3" name="Заголовок 2"/>
          <p:cNvSpPr>
            <a:spLocks noGrp="1"/>
          </p:cNvSpPr>
          <p:nvPr>
            <p:ph type="title"/>
          </p:nvPr>
        </p:nvSpPr>
        <p:spPr>
          <a:xfrm>
            <a:off x="457200" y="857232"/>
            <a:ext cx="8229600" cy="1357322"/>
          </a:xfrm>
        </p:spPr>
        <p:txBody>
          <a:bodyPr>
            <a:normAutofit/>
          </a:bodyPr>
          <a:lstStyle/>
          <a:p>
            <a:r>
              <a:rPr lang="ru-RU" sz="4000" dirty="0" smtClean="0">
                <a:latin typeface="Mistral" pitchFamily="66" charset="0"/>
              </a:rPr>
              <a:t>Система поддержки талантливых детей</a:t>
            </a:r>
            <a:endParaRPr lang="ru-RU" dirty="0">
              <a:latin typeface="Mistral" pitchFamily="66" charset="0"/>
            </a:endParaRPr>
          </a:p>
        </p:txBody>
      </p:sp>
      <p:sp>
        <p:nvSpPr>
          <p:cNvPr id="4" name="Содержимое 3"/>
          <p:cNvSpPr>
            <a:spLocks noGrp="1"/>
          </p:cNvSpPr>
          <p:nvPr>
            <p:ph idx="1"/>
          </p:nvPr>
        </p:nvSpPr>
        <p:spPr>
          <a:xfrm>
            <a:off x="0" y="4500570"/>
            <a:ext cx="9144000" cy="2357429"/>
          </a:xfrm>
        </p:spPr>
        <p:txBody>
          <a:bodyPr/>
          <a:lstStyle/>
          <a:p>
            <a:pPr>
              <a:spcBef>
                <a:spcPts val="0"/>
              </a:spcBef>
              <a:buNone/>
            </a:pPr>
            <a:r>
              <a:rPr lang="ru-RU" dirty="0" smtClean="0">
                <a:latin typeface="Monotype Corsiva" pitchFamily="66" charset="0"/>
              </a:rPr>
              <a:t>    Одной  из сторон деятельности ИБЦ является организация системы поддержки и информационного сопровождения направления  работы лицея </a:t>
            </a:r>
          </a:p>
          <a:p>
            <a:pPr>
              <a:spcBef>
                <a:spcPts val="0"/>
              </a:spcBef>
              <a:buNone/>
            </a:pPr>
            <a:r>
              <a:rPr lang="ru-RU" dirty="0" smtClean="0">
                <a:latin typeface="Monotype Corsiva" pitchFamily="66" charset="0"/>
              </a:rPr>
              <a:t>                                 «Одаренные дети». </a:t>
            </a:r>
            <a:endParaRPr lang="ru-RU" sz="2000" dirty="0">
              <a:solidFill>
                <a:schemeClr val="accent1"/>
              </a:solidFill>
              <a:latin typeface="Monotype Corsiva" pitchFamily="66" charset="0"/>
            </a:endParaRPr>
          </a:p>
        </p:txBody>
      </p:sp>
      <p:pic>
        <p:nvPicPr>
          <p:cNvPr id="6" name="Picture 2"/>
          <p:cNvPicPr>
            <a:picLocks noChangeAspect="1" noChangeArrowheads="1"/>
          </p:cNvPicPr>
          <p:nvPr/>
        </p:nvPicPr>
        <p:blipFill>
          <a:blip r:embed="rId3" cstate="print"/>
          <a:srcRect/>
          <a:stretch>
            <a:fillRect/>
          </a:stretch>
        </p:blipFill>
        <p:spPr bwMode="auto">
          <a:xfrm>
            <a:off x="2714612" y="1886612"/>
            <a:ext cx="3571900" cy="2573315"/>
          </a:xfrm>
          <a:prstGeom prst="rect">
            <a:avLst/>
          </a:prstGeom>
          <a:noFill/>
          <a:ln w="9525" algn="in">
            <a:solidFill>
              <a:schemeClr val="accent2">
                <a:lumMod val="75000"/>
              </a:schemeClr>
            </a:solidFill>
            <a:miter lim="800000"/>
            <a:headEnd/>
            <a:tailEnd/>
          </a:ln>
          <a:effectLst/>
        </p:spPr>
      </p:pic>
      <p:pic>
        <p:nvPicPr>
          <p:cNvPr id="7"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5" name="Прямоугольник 4"/>
          <p:cNvSpPr/>
          <p:nvPr/>
        </p:nvSpPr>
        <p:spPr>
          <a:xfrm>
            <a:off x="0" y="857233"/>
            <a:ext cx="9144000" cy="1200329"/>
          </a:xfrm>
          <a:prstGeom prst="rect">
            <a:avLst/>
          </a:prstGeom>
        </p:spPr>
        <p:txBody>
          <a:bodyPr wrap="square">
            <a:spAutoFit/>
          </a:bodyPr>
          <a:lstStyle/>
          <a:p>
            <a:r>
              <a:rPr lang="ru-RU" dirty="0" smtClean="0">
                <a:latin typeface="Monotype Corsiva" pitchFamily="66" charset="0"/>
              </a:rPr>
              <a:t>ИБЦ был предложен буклет «Одаренные дети. ИБЦ – учителю» с целью познакомить учителей со справочными и энциклопедическими изданиями из фонда ИБЦ в помощь реализации программы «Одаренные дети».  Представляем одну из стр. буклета.</a:t>
            </a:r>
          </a:p>
          <a:p>
            <a:endParaRPr lang="ru-RU" dirty="0" smtClean="0"/>
          </a:p>
        </p:txBody>
      </p:sp>
      <p:sp>
        <p:nvSpPr>
          <p:cNvPr id="6" name="Прямоугольник 5"/>
          <p:cNvSpPr/>
          <p:nvPr/>
        </p:nvSpPr>
        <p:spPr>
          <a:xfrm>
            <a:off x="2286000" y="-6727625"/>
            <a:ext cx="4286264" cy="492443"/>
          </a:xfrm>
          <a:prstGeom prst="rect">
            <a:avLst/>
          </a:prstGeom>
        </p:spPr>
        <p:txBody>
          <a:bodyPr wrap="square">
            <a:spAutoFit/>
          </a:bodyPr>
          <a:lstStyle/>
          <a:p>
            <a:pPr>
              <a:buNone/>
            </a:pPr>
            <a:endParaRPr lang="ru-RU" sz="800" dirty="0" smtClean="0"/>
          </a:p>
          <a:p>
            <a:pPr>
              <a:buNone/>
            </a:pPr>
            <a:r>
              <a:rPr lang="ru-RU" dirty="0" smtClean="0"/>
              <a:t> </a:t>
            </a:r>
            <a:endParaRPr lang="ru-RU" dirty="0"/>
          </a:p>
        </p:txBody>
      </p:sp>
      <p:sp>
        <p:nvSpPr>
          <p:cNvPr id="8" name="Прямоугольник 7"/>
          <p:cNvSpPr/>
          <p:nvPr/>
        </p:nvSpPr>
        <p:spPr>
          <a:xfrm>
            <a:off x="3214678" y="1785926"/>
            <a:ext cx="5786478" cy="4714908"/>
          </a:xfrm>
          <a:prstGeom prst="rect">
            <a:avLst/>
          </a:prstGeom>
        </p:spPr>
        <p:txBody>
          <a:bodyPr wrap="square">
            <a:spAutoFit/>
          </a:bodyPr>
          <a:lstStyle/>
          <a:p>
            <a:pPr>
              <a:buNone/>
            </a:pPr>
            <a:r>
              <a:rPr lang="ru-RU" sz="1700" b="1" dirty="0" smtClean="0">
                <a:latin typeface="Monotype Corsiva" pitchFamily="66" charset="0"/>
              </a:rPr>
              <a:t>Энциклопедия для детей. Русская литература. Ч.1. От былин и летописей до классики XIX века.</a:t>
            </a:r>
            <a:r>
              <a:rPr lang="ru-RU" sz="1700" dirty="0" smtClean="0">
                <a:latin typeface="Monotype Corsiva" pitchFamily="66" charset="0"/>
              </a:rPr>
              <a:t> Москва. Издательство Аванта+.</a:t>
            </a:r>
          </a:p>
          <a:p>
            <a:pPr>
              <a:buNone/>
            </a:pPr>
            <a:r>
              <a:rPr lang="ru-RU" sz="1700" b="1" dirty="0" smtClean="0">
                <a:latin typeface="Monotype Corsiva" pitchFamily="66" charset="0"/>
              </a:rPr>
              <a:t>Энциклопедия для детей. Русская литература. Ч. 2. XX век.</a:t>
            </a:r>
            <a:r>
              <a:rPr lang="ru-RU" sz="1700" dirty="0" smtClean="0">
                <a:latin typeface="Monotype Corsiva" pitchFamily="66" charset="0"/>
              </a:rPr>
              <a:t> Москва. Издательство Аванта+.</a:t>
            </a:r>
          </a:p>
          <a:p>
            <a:pPr>
              <a:buNone/>
            </a:pPr>
            <a:r>
              <a:rPr lang="ru-RU" sz="1700" dirty="0" smtClean="0">
                <a:latin typeface="Monotype Corsiva" pitchFamily="66" charset="0"/>
              </a:rPr>
              <a:t>Первая книга тома вводит читателя в чудесный мир сказок, былин и летописей Древней Руси. Рассказывает о знаменитых классиках XVIII и XIX столетий.</a:t>
            </a:r>
          </a:p>
          <a:p>
            <a:pPr>
              <a:buNone/>
            </a:pPr>
            <a:r>
              <a:rPr lang="ru-RU" sz="1700" dirty="0" smtClean="0">
                <a:latin typeface="Monotype Corsiva" pitchFamily="66" charset="0"/>
              </a:rPr>
              <a:t>Основные разделы:</a:t>
            </a:r>
          </a:p>
          <a:p>
            <a:r>
              <a:rPr lang="ru-RU" sz="1700" dirty="0" smtClean="0">
                <a:latin typeface="Monotype Corsiva" pitchFamily="66" charset="0"/>
              </a:rPr>
              <a:t>- устное народное творчество</a:t>
            </a:r>
          </a:p>
          <a:p>
            <a:r>
              <a:rPr lang="ru-RU" sz="1700" dirty="0" smtClean="0">
                <a:latin typeface="Monotype Corsiva" pitchFamily="66" charset="0"/>
              </a:rPr>
              <a:t>- литература Древней Руси</a:t>
            </a:r>
          </a:p>
          <a:p>
            <a:r>
              <a:rPr lang="ru-RU" sz="1700" dirty="0" smtClean="0">
                <a:latin typeface="Monotype Corsiva" pitchFamily="66" charset="0"/>
              </a:rPr>
              <a:t>- русская литература в XVII веке</a:t>
            </a:r>
          </a:p>
          <a:p>
            <a:r>
              <a:rPr lang="ru-RU" sz="1700" dirty="0" smtClean="0">
                <a:latin typeface="Monotype Corsiva" pitchFamily="66" charset="0"/>
              </a:rPr>
              <a:t>- русская литература в XIX веке</a:t>
            </a:r>
          </a:p>
          <a:p>
            <a:pPr>
              <a:buNone/>
            </a:pPr>
            <a:r>
              <a:rPr lang="ru-RU" sz="1700" dirty="0" smtClean="0">
                <a:latin typeface="Monotype Corsiva" pitchFamily="66" charset="0"/>
              </a:rPr>
              <a:t>Карамзин, Ломоносов, Фонвизин, Державин, Радищев, Крылов – эти громкие имена принадлежат русской литературе XVIII века. Жуковский, Грибоедов, Пушкин, Лермонтов, Гоголь, Тютчев, Фет, Тургенев, Некрасов, Достоевский, Толстой, Чехов – </a:t>
            </a:r>
          </a:p>
          <a:p>
            <a:pPr>
              <a:buNone/>
            </a:pPr>
            <a:r>
              <a:rPr lang="ru-RU" sz="1700" dirty="0" smtClean="0">
                <a:latin typeface="Monotype Corsiva" pitchFamily="66" charset="0"/>
              </a:rPr>
              <a:t>имена золотого фонда русской литературы XIX века.</a:t>
            </a:r>
          </a:p>
        </p:txBody>
      </p:sp>
      <p:pic>
        <p:nvPicPr>
          <p:cNvPr id="10" name="Picture 7"/>
          <p:cNvPicPr>
            <a:picLocks noChangeAspect="1" noChangeArrowheads="1"/>
          </p:cNvPicPr>
          <p:nvPr/>
        </p:nvPicPr>
        <p:blipFill>
          <a:blip r:embed="rId3" cstate="print"/>
          <a:srcRect/>
          <a:stretch>
            <a:fillRect/>
          </a:stretch>
        </p:blipFill>
        <p:spPr bwMode="auto">
          <a:xfrm>
            <a:off x="142844" y="1785926"/>
            <a:ext cx="2304717" cy="1728192"/>
          </a:xfrm>
          <a:prstGeom prst="rect">
            <a:avLst/>
          </a:prstGeom>
          <a:noFill/>
          <a:ln w="9525" algn="in">
            <a:solidFill>
              <a:schemeClr val="accent2">
                <a:lumMod val="75000"/>
              </a:schemeClr>
            </a:solidFill>
            <a:miter lim="800000"/>
            <a:headEnd/>
            <a:tailEnd/>
          </a:ln>
          <a:effectLst/>
        </p:spPr>
      </p:pic>
      <p:pic>
        <p:nvPicPr>
          <p:cNvPr id="11" name="Picture 8"/>
          <p:cNvPicPr>
            <a:picLocks noChangeAspect="1" noChangeArrowheads="1"/>
          </p:cNvPicPr>
          <p:nvPr/>
        </p:nvPicPr>
        <p:blipFill>
          <a:blip r:embed="rId4" cstate="print"/>
          <a:srcRect/>
          <a:stretch>
            <a:fillRect/>
          </a:stretch>
        </p:blipFill>
        <p:spPr bwMode="auto">
          <a:xfrm>
            <a:off x="428596" y="3286124"/>
            <a:ext cx="2266381" cy="1700808"/>
          </a:xfrm>
          <a:prstGeom prst="rect">
            <a:avLst/>
          </a:prstGeom>
          <a:noFill/>
          <a:ln w="9525" algn="in">
            <a:solidFill>
              <a:schemeClr val="accent2">
                <a:lumMod val="75000"/>
              </a:schemeClr>
            </a:solidFill>
            <a:miter lim="800000"/>
            <a:headEnd/>
            <a:tailEnd/>
          </a:ln>
          <a:effectLst/>
        </p:spPr>
      </p:pic>
      <p:pic>
        <p:nvPicPr>
          <p:cNvPr id="9" name="Picture 5"/>
          <p:cNvPicPr>
            <a:picLocks noChangeAspect="1" noChangeArrowheads="1"/>
          </p:cNvPicPr>
          <p:nvPr/>
        </p:nvPicPr>
        <p:blipFill>
          <a:blip r:embed="rId5" cstate="print"/>
          <a:srcRect/>
          <a:stretch>
            <a:fillRect/>
          </a:stretch>
        </p:blipFill>
        <p:spPr bwMode="auto">
          <a:xfrm>
            <a:off x="857224" y="4786322"/>
            <a:ext cx="2304718" cy="1728192"/>
          </a:xfrm>
          <a:prstGeom prst="rect">
            <a:avLst/>
          </a:prstGeom>
          <a:noFill/>
          <a:ln w="9525" algn="in">
            <a:solidFill>
              <a:schemeClr val="accent2">
                <a:lumMod val="75000"/>
              </a:schemeClr>
            </a:solidFill>
            <a:miter lim="800000"/>
            <a:headEnd/>
            <a:tailEnd/>
          </a:ln>
          <a:effectLst/>
        </p:spPr>
      </p:pic>
      <p:pic>
        <p:nvPicPr>
          <p:cNvPr id="12"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0" y="1"/>
            <a:ext cx="9215470" cy="85723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1143008"/>
          </a:xfrm>
        </p:spPr>
        <p:txBody>
          <a:bodyPr>
            <a:normAutofit/>
          </a:bodyPr>
          <a:lstStyle/>
          <a:p>
            <a:r>
              <a:rPr lang="ru-RU" dirty="0" smtClean="0">
                <a:latin typeface="Mistral" pitchFamily="66" charset="0"/>
              </a:rPr>
              <a:t>Подготовка к предметным олимпиадам</a:t>
            </a:r>
            <a:endParaRPr lang="ru-RU" dirty="0">
              <a:latin typeface="Mistral" pitchFamily="66" charset="0"/>
            </a:endParaRPr>
          </a:p>
        </p:txBody>
      </p:sp>
      <p:sp>
        <p:nvSpPr>
          <p:cNvPr id="3" name="Содержимое 2"/>
          <p:cNvSpPr>
            <a:spLocks noGrp="1"/>
          </p:cNvSpPr>
          <p:nvPr>
            <p:ph idx="1"/>
          </p:nvPr>
        </p:nvSpPr>
        <p:spPr>
          <a:xfrm>
            <a:off x="0" y="4214818"/>
            <a:ext cx="8929718" cy="2357454"/>
          </a:xfrm>
        </p:spPr>
        <p:txBody>
          <a:bodyPr>
            <a:normAutofit fontScale="85000" lnSpcReduction="20000"/>
          </a:bodyPr>
          <a:lstStyle/>
          <a:p>
            <a:pPr>
              <a:spcBef>
                <a:spcPts val="0"/>
              </a:spcBef>
              <a:buNone/>
            </a:pPr>
            <a:r>
              <a:rPr lang="ru-RU" dirty="0" smtClean="0"/>
              <a:t>     </a:t>
            </a:r>
            <a:r>
              <a:rPr lang="ru-RU" sz="2800" dirty="0" smtClean="0">
                <a:latin typeface="Monotype Corsiva" pitchFamily="66" charset="0"/>
              </a:rPr>
              <a:t>С первых дней учебного года  и, особенно, в «горячие» дни проведения предметных олимпиад, информационно-библиотечный центр – это «место паломничества»  лицеистов. Богатейший фонд дополнительной литературы по учебным предметам, электронные ресурсы  и активная помощь </a:t>
            </a:r>
            <a:r>
              <a:rPr lang="ru-RU" sz="2800" dirty="0" smtClean="0">
                <a:latin typeface="Monotype Corsiva" pitchFamily="66" charset="0"/>
              </a:rPr>
              <a:t>педагога-библиотекаря находятся в распоряжении </a:t>
            </a:r>
            <a:endParaRPr lang="ru-RU" sz="2800" dirty="0" smtClean="0">
              <a:latin typeface="Monotype Corsiva" pitchFamily="66" charset="0"/>
            </a:endParaRPr>
          </a:p>
          <a:p>
            <a:pPr>
              <a:spcBef>
                <a:spcPts val="0"/>
              </a:spcBef>
              <a:buNone/>
            </a:pPr>
            <a:r>
              <a:rPr lang="ru-RU" sz="2800" dirty="0" smtClean="0">
                <a:latin typeface="Monotype Corsiva" pitchFamily="66" charset="0"/>
              </a:rPr>
              <a:t> </a:t>
            </a:r>
            <a:r>
              <a:rPr lang="ru-RU" sz="2800" dirty="0" smtClean="0">
                <a:latin typeface="Monotype Corsiva" pitchFamily="66" charset="0"/>
              </a:rPr>
              <a:t>     учителей </a:t>
            </a:r>
            <a:r>
              <a:rPr lang="ru-RU" sz="2800" dirty="0" smtClean="0">
                <a:latin typeface="Monotype Corsiva" pitchFamily="66" charset="0"/>
              </a:rPr>
              <a:t>и </a:t>
            </a:r>
            <a:r>
              <a:rPr lang="ru-RU" sz="2800" dirty="0" smtClean="0">
                <a:latin typeface="Monotype Corsiva" pitchFamily="66" charset="0"/>
              </a:rPr>
              <a:t>лицеистов.</a:t>
            </a:r>
            <a:endParaRPr lang="ru-RU" sz="2800" dirty="0" smtClean="0">
              <a:latin typeface="Monotype Corsiva" pitchFamily="66" charset="0"/>
            </a:endParaRPr>
          </a:p>
          <a:p>
            <a:pPr>
              <a:spcBef>
                <a:spcPts val="0"/>
              </a:spcBef>
              <a:buNone/>
            </a:pPr>
            <a:r>
              <a:rPr lang="ru-RU" sz="2800" dirty="0" smtClean="0">
                <a:latin typeface="Monotype Corsiva" pitchFamily="66" charset="0"/>
              </a:rPr>
              <a:t> </a:t>
            </a:r>
            <a:r>
              <a:rPr lang="ru-RU" sz="2800" dirty="0" smtClean="0">
                <a:latin typeface="Monotype Corsiva" pitchFamily="66" charset="0"/>
              </a:rPr>
              <a:t>         </a:t>
            </a:r>
            <a:endParaRPr lang="ru-RU" sz="2800" dirty="0"/>
          </a:p>
        </p:txBody>
      </p:sp>
      <p:pic>
        <p:nvPicPr>
          <p:cNvPr id="6" name="Рисунок 5" descr="C:\Documents and Settings\Администратор\Рабочий стол\2.JPG"/>
          <p:cNvPicPr/>
          <p:nvPr/>
        </p:nvPicPr>
        <p:blipFill>
          <a:blip r:embed="rId3" cstate="print"/>
          <a:srcRect/>
          <a:stretch>
            <a:fillRect/>
          </a:stretch>
        </p:blipFill>
        <p:spPr bwMode="auto">
          <a:xfrm>
            <a:off x="142844" y="1928802"/>
            <a:ext cx="2857520" cy="2071702"/>
          </a:xfrm>
          <a:prstGeom prst="rect">
            <a:avLst/>
          </a:prstGeom>
          <a:noFill/>
          <a:ln w="9525">
            <a:solidFill>
              <a:schemeClr val="accent2">
                <a:lumMod val="75000"/>
              </a:schemeClr>
            </a:solid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143240" y="1928803"/>
            <a:ext cx="2786082" cy="2089562"/>
          </a:xfrm>
          <a:prstGeom prst="rect">
            <a:avLst/>
          </a:prstGeom>
          <a:noFill/>
          <a:ln w="9525">
            <a:solidFill>
              <a:schemeClr val="accent2">
                <a:lumMod val="75000"/>
              </a:schemeClr>
            </a:solidFill>
            <a:miter lim="800000"/>
            <a:headEnd/>
            <a:tailEnd/>
          </a:ln>
          <a:effectLst/>
        </p:spPr>
      </p:pic>
      <p:pic>
        <p:nvPicPr>
          <p:cNvPr id="8" name="Picture 2"/>
          <p:cNvPicPr>
            <a:picLocks noChangeAspect="1" noChangeArrowheads="1"/>
          </p:cNvPicPr>
          <p:nvPr/>
        </p:nvPicPr>
        <p:blipFill>
          <a:blip r:embed="rId5" cstate="print"/>
          <a:srcRect l="18000" r="1"/>
          <a:stretch>
            <a:fillRect/>
          </a:stretch>
        </p:blipFill>
        <p:spPr bwMode="auto">
          <a:xfrm>
            <a:off x="6072198" y="1928802"/>
            <a:ext cx="2928926" cy="2091016"/>
          </a:xfrm>
          <a:prstGeom prst="rect">
            <a:avLst/>
          </a:prstGeom>
          <a:noFill/>
          <a:ln w="9525">
            <a:solidFill>
              <a:schemeClr val="accent2">
                <a:lumMod val="75000"/>
              </a:schemeClr>
            </a:solidFill>
            <a:miter lim="800000"/>
            <a:headEnd/>
            <a:tailEnd/>
          </a:ln>
          <a:effectLst/>
        </p:spPr>
      </p:pic>
      <p:pic>
        <p:nvPicPr>
          <p:cNvPr id="9"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1000132"/>
          </a:xfrm>
        </p:spPr>
        <p:txBody>
          <a:bodyPr>
            <a:normAutofit/>
          </a:bodyPr>
          <a:lstStyle/>
          <a:p>
            <a:r>
              <a:rPr lang="ru-RU" dirty="0" smtClean="0">
                <a:latin typeface="Mistral" pitchFamily="66" charset="0"/>
              </a:rPr>
              <a:t>Периодические издания для лицеистов</a:t>
            </a:r>
            <a:endParaRPr lang="ru-RU" dirty="0">
              <a:latin typeface="Mistral" pitchFamily="66" charset="0"/>
            </a:endParaRPr>
          </a:p>
        </p:txBody>
      </p:sp>
      <p:sp>
        <p:nvSpPr>
          <p:cNvPr id="3" name="Содержимое 2"/>
          <p:cNvSpPr>
            <a:spLocks noGrp="1"/>
          </p:cNvSpPr>
          <p:nvPr>
            <p:ph idx="1"/>
          </p:nvPr>
        </p:nvSpPr>
        <p:spPr>
          <a:xfrm>
            <a:off x="0" y="4286256"/>
            <a:ext cx="9144000" cy="2571744"/>
          </a:xfrm>
        </p:spPr>
        <p:txBody>
          <a:bodyPr>
            <a:noAutofit/>
          </a:bodyPr>
          <a:lstStyle/>
          <a:p>
            <a:pPr>
              <a:spcBef>
                <a:spcPts val="0"/>
              </a:spcBef>
              <a:buNone/>
            </a:pPr>
            <a:r>
              <a:rPr lang="ru-RU" sz="2400" dirty="0" smtClean="0"/>
              <a:t>      </a:t>
            </a:r>
            <a:r>
              <a:rPr lang="ru-RU" sz="2400" dirty="0" smtClean="0">
                <a:latin typeface="Monotype Corsiva" pitchFamily="66" charset="0"/>
              </a:rPr>
              <a:t>Большим успехом у лицеистов пользуются детские познавательные, научно-популярные и развлекательные  журналы. Ребята обращаются к ним при выборе тем и разработок исследовательских и проектных работ, а также, чтобы скоротать свободную минутку на перемене. Педагог-библиотекарь всегда придет на помощь при выборе нужного </a:t>
            </a:r>
          </a:p>
          <a:p>
            <a:pPr>
              <a:spcBef>
                <a:spcPts val="0"/>
              </a:spcBef>
              <a:buNone/>
            </a:pPr>
            <a:r>
              <a:rPr lang="ru-RU" sz="2400" dirty="0" smtClean="0">
                <a:latin typeface="Monotype Corsiva" pitchFamily="66" charset="0"/>
              </a:rPr>
              <a:t>     журнала, подскажет, где найти необходимый материал.</a:t>
            </a:r>
            <a:endParaRPr lang="ru-RU" sz="2400" dirty="0">
              <a:latin typeface="Monotype Corsiva" pitchFamily="66" charset="0"/>
            </a:endParaRPr>
          </a:p>
        </p:txBody>
      </p:sp>
      <p:pic>
        <p:nvPicPr>
          <p:cNvPr id="5" name="Picture 9" descr="C:\Documents and Settings\Администратор\Рабочий стол\ф2.JPG"/>
          <p:cNvPicPr>
            <a:picLocks noChangeAspect="1" noChangeArrowheads="1"/>
          </p:cNvPicPr>
          <p:nvPr/>
        </p:nvPicPr>
        <p:blipFill>
          <a:blip r:embed="rId3" cstate="print"/>
          <a:srcRect/>
          <a:stretch>
            <a:fillRect/>
          </a:stretch>
        </p:blipFill>
        <p:spPr bwMode="auto">
          <a:xfrm>
            <a:off x="209674" y="1785926"/>
            <a:ext cx="2433500" cy="2520850"/>
          </a:xfrm>
          <a:prstGeom prst="rect">
            <a:avLst/>
          </a:prstGeom>
          <a:noFill/>
          <a:ln>
            <a:solidFill>
              <a:schemeClr val="accent2">
                <a:lumMod val="75000"/>
              </a:schemeClr>
            </a:solidFill>
          </a:ln>
        </p:spPr>
      </p:pic>
      <p:pic>
        <p:nvPicPr>
          <p:cNvPr id="6" name="Picture 2" descr="C:\Documents and Settings\Администратор\Рабочий стол\ф2.jpg"/>
          <p:cNvPicPr>
            <a:picLocks noChangeAspect="1" noChangeArrowheads="1"/>
          </p:cNvPicPr>
          <p:nvPr/>
        </p:nvPicPr>
        <p:blipFill>
          <a:blip r:embed="rId4" cstate="print"/>
          <a:srcRect l="13940" t="17025"/>
          <a:stretch>
            <a:fillRect/>
          </a:stretch>
        </p:blipFill>
        <p:spPr bwMode="auto">
          <a:xfrm>
            <a:off x="2857488" y="1785926"/>
            <a:ext cx="3458392" cy="2500330"/>
          </a:xfrm>
          <a:prstGeom prst="rect">
            <a:avLst/>
          </a:prstGeom>
          <a:noFill/>
          <a:ln w="9525">
            <a:solidFill>
              <a:schemeClr val="accent2">
                <a:lumMod val="75000"/>
              </a:schemeClr>
            </a:solidFill>
            <a:miter lim="800000"/>
            <a:headEnd/>
            <a:tailEnd/>
          </a:ln>
        </p:spPr>
      </p:pic>
      <p:pic>
        <p:nvPicPr>
          <p:cNvPr id="7" name="Picture 8" descr="C:\Documents and Settings\Администратор\Рабочий стол\ф1.JPG"/>
          <p:cNvPicPr>
            <a:picLocks noChangeAspect="1" noChangeArrowheads="1"/>
          </p:cNvPicPr>
          <p:nvPr/>
        </p:nvPicPr>
        <p:blipFill>
          <a:blip r:embed="rId5" cstate="print"/>
          <a:srcRect/>
          <a:stretch>
            <a:fillRect/>
          </a:stretch>
        </p:blipFill>
        <p:spPr bwMode="auto">
          <a:xfrm>
            <a:off x="6572264" y="1785926"/>
            <a:ext cx="2071702" cy="2502355"/>
          </a:xfrm>
          <a:prstGeom prst="rect">
            <a:avLst/>
          </a:prstGeom>
          <a:noFill/>
          <a:ln>
            <a:solidFill>
              <a:schemeClr val="accent2">
                <a:lumMod val="75000"/>
              </a:schemeClr>
            </a:solidFill>
          </a:ln>
        </p:spPr>
      </p:pic>
      <p:pic>
        <p:nvPicPr>
          <p:cNvPr id="8"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1143008"/>
          </a:xfrm>
        </p:spPr>
        <p:txBody>
          <a:bodyPr>
            <a:normAutofit fontScale="90000"/>
          </a:bodyPr>
          <a:lstStyle/>
          <a:p>
            <a:r>
              <a:rPr lang="ru-RU" dirty="0" smtClean="0">
                <a:latin typeface="Mistral" pitchFamily="66" charset="0"/>
              </a:rPr>
              <a:t>Информационно-библиотечный центр + НОУ </a:t>
            </a:r>
            <a:br>
              <a:rPr lang="ru-RU" dirty="0" smtClean="0">
                <a:latin typeface="Mistral" pitchFamily="66" charset="0"/>
              </a:rPr>
            </a:br>
            <a:r>
              <a:rPr lang="ru-RU" dirty="0" smtClean="0">
                <a:latin typeface="Mistral" pitchFamily="66" charset="0"/>
              </a:rPr>
              <a:t>(Научное Общество Учащихся)</a:t>
            </a:r>
            <a:endParaRPr lang="ru-RU" dirty="0">
              <a:latin typeface="Mistral" pitchFamily="66" charset="0"/>
            </a:endParaRPr>
          </a:p>
        </p:txBody>
      </p:sp>
      <p:sp>
        <p:nvSpPr>
          <p:cNvPr id="3" name="Содержимое 2"/>
          <p:cNvSpPr>
            <a:spLocks noGrp="1"/>
          </p:cNvSpPr>
          <p:nvPr>
            <p:ph idx="1"/>
          </p:nvPr>
        </p:nvSpPr>
        <p:spPr>
          <a:xfrm>
            <a:off x="0" y="3929066"/>
            <a:ext cx="8643966" cy="2786082"/>
          </a:xfrm>
        </p:spPr>
        <p:txBody>
          <a:bodyPr>
            <a:normAutofit fontScale="55000" lnSpcReduction="20000"/>
          </a:bodyPr>
          <a:lstStyle/>
          <a:p>
            <a:pPr>
              <a:spcBef>
                <a:spcPts val="0"/>
              </a:spcBef>
              <a:buNone/>
              <a:defRPr/>
            </a:pPr>
            <a:r>
              <a:rPr lang="ru-RU" dirty="0" smtClean="0">
                <a:latin typeface="Monotype Corsiva" pitchFamily="66" charset="0"/>
              </a:rPr>
              <a:t>       ИБЦ активно сотрудничает с научным обществом учащихся (НОУ) МОУ ИТЛ №24.  В ходе этой совместной работы педагоги-библиотекари знакомят учащихся с правилами составления библиографических списков для научных работ, справочным аппаратом книги, регулярно готовят подборки книг, электронных ресурсов по различным темам научных работ лицеистов. На базе ИБЦ проходят заседания секций НОУ, на которых ребята представляют свои  проектные и исследовательские работы, знакомятся с технологией работы над проектом, подбирают нужную информацию, получают квалифицированную консультацию, встречаются с интересными людьми, которых специально приглашают на эти заседания. На сайте лицея </a:t>
            </a:r>
            <a:r>
              <a:rPr lang="en-US" dirty="0" smtClean="0">
                <a:latin typeface="Monotype Corsiva" pitchFamily="66" charset="0"/>
              </a:rPr>
              <a:t> </a:t>
            </a:r>
            <a:r>
              <a:rPr lang="ru-RU" dirty="0" smtClean="0">
                <a:latin typeface="Monotype Corsiva" pitchFamily="66" charset="0"/>
              </a:rPr>
              <a:t>  </a:t>
            </a:r>
            <a:r>
              <a:rPr lang="en-US" dirty="0" smtClean="0">
                <a:latin typeface="Monotype Corsiva" pitchFamily="66" charset="0"/>
                <a:hlinkClick r:id="rId3"/>
              </a:rPr>
              <a:t>http://sch24.ru/</a:t>
            </a:r>
            <a:r>
              <a:rPr lang="ru-RU" dirty="0" smtClean="0">
                <a:latin typeface="Monotype Corsiva" pitchFamily="66" charset="0"/>
              </a:rPr>
              <a:t> </a:t>
            </a:r>
          </a:p>
          <a:p>
            <a:pPr>
              <a:spcBef>
                <a:spcPts val="0"/>
              </a:spcBef>
              <a:buNone/>
              <a:defRPr/>
            </a:pPr>
            <a:r>
              <a:rPr lang="ru-RU" dirty="0" smtClean="0">
                <a:latin typeface="Monotype Corsiva" pitchFamily="66" charset="0"/>
              </a:rPr>
              <a:t>       в рубрике НОУ создана страничка «Библиографический список литературы </a:t>
            </a:r>
          </a:p>
          <a:p>
            <a:pPr>
              <a:spcBef>
                <a:spcPts val="0"/>
              </a:spcBef>
              <a:buNone/>
              <a:defRPr/>
            </a:pPr>
            <a:r>
              <a:rPr lang="ru-RU" dirty="0" smtClean="0">
                <a:latin typeface="Monotype Corsiva" pitchFamily="66" charset="0"/>
              </a:rPr>
              <a:t>       для использования в проектной и исследовательской работе обучающихся </a:t>
            </a:r>
          </a:p>
          <a:p>
            <a:pPr>
              <a:spcBef>
                <a:spcPts val="0"/>
              </a:spcBef>
              <a:buNone/>
              <a:defRPr/>
            </a:pPr>
            <a:r>
              <a:rPr lang="ru-RU" dirty="0" smtClean="0">
                <a:latin typeface="Monotype Corsiva" pitchFamily="66" charset="0"/>
              </a:rPr>
              <a:t>      (аннотированный)». </a:t>
            </a:r>
          </a:p>
          <a:p>
            <a:endParaRPr lang="ru-RU" dirty="0"/>
          </a:p>
        </p:txBody>
      </p:sp>
      <p:pic>
        <p:nvPicPr>
          <p:cNvPr id="5" name="Picture 2"/>
          <p:cNvPicPr>
            <a:picLocks noChangeAspect="1" noChangeArrowheads="1"/>
          </p:cNvPicPr>
          <p:nvPr/>
        </p:nvPicPr>
        <p:blipFill>
          <a:blip r:embed="rId4" cstate="print"/>
          <a:srcRect t="3823"/>
          <a:stretch>
            <a:fillRect/>
          </a:stretch>
        </p:blipFill>
        <p:spPr bwMode="auto">
          <a:xfrm>
            <a:off x="1214414" y="2071678"/>
            <a:ext cx="3071834" cy="1796953"/>
          </a:xfrm>
          <a:prstGeom prst="rect">
            <a:avLst/>
          </a:prstGeom>
          <a:noFill/>
          <a:ln w="9525">
            <a:solidFill>
              <a:schemeClr val="accent2">
                <a:lumMod val="75000"/>
              </a:schemeClr>
            </a:solidFill>
            <a:miter lim="800000"/>
            <a:headEnd/>
            <a:tailEnd/>
          </a:ln>
          <a:effectLst/>
        </p:spPr>
      </p:pic>
      <p:pic>
        <p:nvPicPr>
          <p:cNvPr id="6" name="Picture 2" descr="C:\Documents and Settings\Администратор\Рабочий стол\ф2.JPG"/>
          <p:cNvPicPr>
            <a:picLocks noChangeAspect="1" noChangeArrowheads="1"/>
          </p:cNvPicPr>
          <p:nvPr/>
        </p:nvPicPr>
        <p:blipFill>
          <a:blip r:embed="rId5" cstate="print"/>
          <a:srcRect t="23621" b="17326"/>
          <a:stretch>
            <a:fillRect/>
          </a:stretch>
        </p:blipFill>
        <p:spPr bwMode="auto">
          <a:xfrm>
            <a:off x="4929190" y="2071678"/>
            <a:ext cx="2945440" cy="1785950"/>
          </a:xfrm>
          <a:prstGeom prst="rect">
            <a:avLst/>
          </a:prstGeom>
          <a:noFill/>
          <a:ln>
            <a:solidFill>
              <a:schemeClr val="accent2">
                <a:lumMod val="75000"/>
              </a:schemeClr>
            </a:solidFill>
          </a:ln>
        </p:spPr>
      </p:pic>
      <p:pic>
        <p:nvPicPr>
          <p:cNvPr id="7"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0" y="1"/>
            <a:ext cx="9215470" cy="8572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4" name="Содержимое 3"/>
          <p:cNvSpPr>
            <a:spLocks noGrp="1"/>
          </p:cNvSpPr>
          <p:nvPr>
            <p:ph idx="1"/>
          </p:nvPr>
        </p:nvSpPr>
        <p:spPr>
          <a:xfrm>
            <a:off x="457200" y="1000108"/>
            <a:ext cx="8229600" cy="5286412"/>
          </a:xfrm>
        </p:spPr>
        <p:txBody>
          <a:bodyPr>
            <a:normAutofit fontScale="55000" lnSpcReduction="20000"/>
          </a:bodyPr>
          <a:lstStyle/>
          <a:p>
            <a:pPr algn="just">
              <a:buNone/>
            </a:pPr>
            <a:r>
              <a:rPr lang="ru-RU" dirty="0" smtClean="0">
                <a:latin typeface="Monotype Corsiva" pitchFamily="66" charset="0"/>
              </a:rPr>
              <a:t>      В процессе реформирования образования библиотека играет ключевую роль. Образование является основным приоритетом человека и должно обеспечить его развитие. Традиционное библиотечное обслуживание недостаточно удовлетворяет запросы читателей. Ему на помощь приходит библиотека, оснащенная компьютерной техникой, с новыми информационными технологиями. Именно библиотеке принадлежит ключевая роль в развитии у учащихся представлений о поиске информации и формировании навыков работы с информационными источниками.</a:t>
            </a:r>
          </a:p>
          <a:p>
            <a:pPr algn="just">
              <a:buNone/>
            </a:pPr>
            <a:r>
              <a:rPr lang="ru-RU" dirty="0" smtClean="0">
                <a:latin typeface="Monotype Corsiva" pitchFamily="66" charset="0"/>
              </a:rPr>
              <a:t>      В новых стандартах по образованию (ФГОС) отмечено, что образовательное учреждение, реализующее основную образовательную программу основного общего образования, должно иметь информационно-библиотечные центры с рабочими зонами, оборудованными читальными залами и книгохранилищами, медиатекой…</a:t>
            </a:r>
          </a:p>
          <a:p>
            <a:pPr algn="ctr">
              <a:buNone/>
            </a:pPr>
            <a:r>
              <a:rPr lang="ru-RU" sz="5800" dirty="0" smtClean="0">
                <a:latin typeface="Mistral" pitchFamily="66" charset="0"/>
              </a:rPr>
              <a:t>А как у нас в Информационно-Технологическом Лицее №24? </a:t>
            </a:r>
          </a:p>
          <a:p>
            <a:pPr algn="ctr">
              <a:buNone/>
            </a:pPr>
            <a:r>
              <a:rPr lang="ru-RU" sz="5800" dirty="0" smtClean="0">
                <a:latin typeface="Mistral" pitchFamily="66" charset="0"/>
              </a:rPr>
              <a:t>Знакомьтесь – Информационно-библиотечный центр </a:t>
            </a:r>
          </a:p>
          <a:p>
            <a:pPr algn="ctr">
              <a:buNone/>
            </a:pPr>
            <a:r>
              <a:rPr lang="ru-RU" sz="5800" dirty="0" smtClean="0">
                <a:latin typeface="Mistral" pitchFamily="66" charset="0"/>
              </a:rPr>
              <a:t>МОУ ИТЛ №24!</a:t>
            </a:r>
            <a:endParaRPr lang="ru-RU" sz="5800" dirty="0">
              <a:latin typeface="Mistral" pitchFamily="66" charset="0"/>
            </a:endParaRPr>
          </a:p>
        </p:txBody>
      </p:sp>
      <p:sp>
        <p:nvSpPr>
          <p:cNvPr id="6" name="Выгнутая вверх стрелка 5"/>
          <p:cNvSpPr/>
          <p:nvPr/>
        </p:nvSpPr>
        <p:spPr>
          <a:xfrm>
            <a:off x="4067944" y="5877272"/>
            <a:ext cx="1296144" cy="648072"/>
          </a:xfrm>
          <a:prstGeom prst="curvedDownArrow">
            <a:avLst>
              <a:gd name="adj1" fmla="val 25000"/>
              <a:gd name="adj2" fmla="val 74348"/>
              <a:gd name="adj3" fmla="val 2500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7"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0" y="0"/>
            <a:ext cx="9215470" cy="92866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3" name="Содержимое 2"/>
          <p:cNvSpPr>
            <a:spLocks noGrp="1"/>
          </p:cNvSpPr>
          <p:nvPr>
            <p:ph idx="1"/>
          </p:nvPr>
        </p:nvSpPr>
        <p:spPr>
          <a:xfrm>
            <a:off x="0" y="3714752"/>
            <a:ext cx="9144000" cy="3143248"/>
          </a:xfrm>
        </p:spPr>
        <p:txBody>
          <a:bodyPr>
            <a:normAutofit/>
          </a:bodyPr>
          <a:lstStyle/>
          <a:p>
            <a:pPr>
              <a:buNone/>
            </a:pPr>
            <a:r>
              <a:rPr lang="ru-RU" dirty="0" smtClean="0"/>
              <a:t>    </a:t>
            </a:r>
            <a:r>
              <a:rPr lang="ru-RU" sz="2200" dirty="0" smtClean="0">
                <a:latin typeface="Monotype Corsiva" pitchFamily="66" charset="0"/>
              </a:rPr>
              <a:t>Одним из направлений совместной работы ИБЦ с НОУ является и организация книжных выставок  с целью популяризации научной работы, знакомства обучающихся с выдающимися деятелями науки. Одна из выставок была посвящена празднованию Дня Российской науки и деятельности нобелевского лауреата по литературе Александру Исаевичу Солженицыну. </a:t>
            </a:r>
          </a:p>
          <a:p>
            <a:pPr>
              <a:spcBef>
                <a:spcPts val="0"/>
              </a:spcBef>
              <a:buNone/>
            </a:pPr>
            <a:r>
              <a:rPr lang="ru-RU" sz="2200" dirty="0" smtClean="0">
                <a:latin typeface="Monotype Corsiva" pitchFamily="66" charset="0"/>
              </a:rPr>
              <a:t>      В фонде ИБЦ хранятся материалы проектных и исследовательских работ обучающихся </a:t>
            </a:r>
            <a:r>
              <a:rPr lang="ru-RU" sz="2200" dirty="0" smtClean="0">
                <a:latin typeface="Monotype Corsiva" pitchFamily="66" charset="0"/>
              </a:rPr>
              <a:t>лицея</a:t>
            </a:r>
            <a:r>
              <a:rPr lang="ru-RU" sz="2200" dirty="0" smtClean="0">
                <a:latin typeface="Monotype Corsiva" pitchFamily="66" charset="0"/>
              </a:rPr>
              <a:t>.</a:t>
            </a:r>
            <a:endParaRPr lang="ru-RU" sz="2200" dirty="0" smtClean="0">
              <a:latin typeface="Monotype Corsiva" pitchFamily="66" charset="0"/>
            </a:endParaRPr>
          </a:p>
        </p:txBody>
      </p:sp>
      <p:pic>
        <p:nvPicPr>
          <p:cNvPr id="5" name="Рисунок 4" descr="C:\Documents and Settings\Администратор\Рабочий стол\5.JPG"/>
          <p:cNvPicPr/>
          <p:nvPr/>
        </p:nvPicPr>
        <p:blipFill>
          <a:blip r:embed="rId3" cstate="print"/>
          <a:srcRect/>
          <a:stretch>
            <a:fillRect/>
          </a:stretch>
        </p:blipFill>
        <p:spPr bwMode="auto">
          <a:xfrm>
            <a:off x="428596" y="1071546"/>
            <a:ext cx="2143140" cy="2714644"/>
          </a:xfrm>
          <a:prstGeom prst="rect">
            <a:avLst/>
          </a:prstGeom>
          <a:noFill/>
          <a:ln w="9525">
            <a:solidFill>
              <a:schemeClr val="accent2">
                <a:lumMod val="75000"/>
              </a:schemeClr>
            </a:solidFill>
            <a:miter lim="800000"/>
            <a:headEnd/>
            <a:tailEnd/>
          </a:ln>
        </p:spPr>
      </p:pic>
      <p:pic>
        <p:nvPicPr>
          <p:cNvPr id="6" name="Рисунок 5" descr="C:\Documents and Settings\Администратор\Рабочий стол\1.JPG"/>
          <p:cNvPicPr/>
          <p:nvPr/>
        </p:nvPicPr>
        <p:blipFill>
          <a:blip r:embed="rId4" cstate="print"/>
          <a:srcRect/>
          <a:stretch>
            <a:fillRect/>
          </a:stretch>
        </p:blipFill>
        <p:spPr bwMode="auto">
          <a:xfrm>
            <a:off x="2714612" y="1071546"/>
            <a:ext cx="3643338" cy="2714644"/>
          </a:xfrm>
          <a:prstGeom prst="rect">
            <a:avLst/>
          </a:prstGeom>
          <a:noFill/>
          <a:ln w="9525">
            <a:solidFill>
              <a:schemeClr val="accent2">
                <a:lumMod val="75000"/>
              </a:schemeClr>
            </a:solidFill>
            <a:miter lim="800000"/>
            <a:headEnd/>
            <a:tailEnd/>
          </a:ln>
        </p:spPr>
      </p:pic>
      <p:pic>
        <p:nvPicPr>
          <p:cNvPr id="7" name="Рисунок 6" descr="C:\Documents and Settings\Администратор\Рабочий стол\7.JPG"/>
          <p:cNvPicPr/>
          <p:nvPr/>
        </p:nvPicPr>
        <p:blipFill>
          <a:blip r:embed="rId5" cstate="print"/>
          <a:srcRect/>
          <a:stretch>
            <a:fillRect/>
          </a:stretch>
        </p:blipFill>
        <p:spPr bwMode="auto">
          <a:xfrm>
            <a:off x="6537494" y="1071546"/>
            <a:ext cx="2249348" cy="2740294"/>
          </a:xfrm>
          <a:prstGeom prst="rect">
            <a:avLst/>
          </a:prstGeom>
          <a:noFill/>
          <a:ln w="9525">
            <a:solidFill>
              <a:schemeClr val="accent2">
                <a:lumMod val="75000"/>
              </a:schemeClr>
            </a:solidFill>
            <a:miter lim="800000"/>
            <a:headEnd/>
            <a:tailEnd/>
          </a:ln>
        </p:spPr>
      </p:pic>
      <p:pic>
        <p:nvPicPr>
          <p:cNvPr id="8"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0" y="0"/>
            <a:ext cx="9215470" cy="92866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857232"/>
            <a:ext cx="8229600" cy="857256"/>
          </a:xfrm>
        </p:spPr>
        <p:txBody>
          <a:bodyPr>
            <a:normAutofit fontScale="90000"/>
          </a:bodyPr>
          <a:lstStyle/>
          <a:p>
            <a:r>
              <a:rPr lang="ru-RU" dirty="0" smtClean="0">
                <a:latin typeface="Mistral" pitchFamily="66" charset="0"/>
              </a:rPr>
              <a:t>Библиотечный урок, беседа о прочитанном …</a:t>
            </a:r>
            <a:endParaRPr lang="ru-RU" dirty="0">
              <a:latin typeface="Mistral" pitchFamily="66" charset="0"/>
            </a:endParaRPr>
          </a:p>
        </p:txBody>
      </p:sp>
      <p:sp>
        <p:nvSpPr>
          <p:cNvPr id="3" name="Содержимое 2"/>
          <p:cNvSpPr>
            <a:spLocks noGrp="1"/>
          </p:cNvSpPr>
          <p:nvPr>
            <p:ph idx="1"/>
          </p:nvPr>
        </p:nvSpPr>
        <p:spPr>
          <a:xfrm>
            <a:off x="0" y="4000504"/>
            <a:ext cx="9144000" cy="2857496"/>
          </a:xfrm>
        </p:spPr>
        <p:txBody>
          <a:bodyPr>
            <a:normAutofit fontScale="47500" lnSpcReduction="20000"/>
          </a:bodyPr>
          <a:lstStyle/>
          <a:p>
            <a:pPr>
              <a:buNone/>
            </a:pPr>
            <a:r>
              <a:rPr lang="ru-RU" dirty="0" smtClean="0">
                <a:latin typeface="Monotype Corsiva" pitchFamily="66" charset="0"/>
              </a:rPr>
              <a:t>         </a:t>
            </a:r>
            <a:r>
              <a:rPr lang="ru-RU" sz="3600" dirty="0" smtClean="0">
                <a:latin typeface="Monotype Corsiva" pitchFamily="66" charset="0"/>
              </a:rPr>
              <a:t>Использование самых современных информационных технологий во всех сферах деятельности ИБЦ позволяет вывести информационно-библиотечное обслуживание  на качественно новый уровень. Но не следует при этом забывать о традиционных формах работы, ценность которых, прежде всего, в живом общении с читателем, а читателя с книгой.  Поэтому в ИБЦ регулярно проходят библиотечные уроки на различные темы, встречи с интересными людьми, оформляются книжные выставки.</a:t>
            </a:r>
          </a:p>
          <a:p>
            <a:pPr>
              <a:spcBef>
                <a:spcPts val="0"/>
              </a:spcBef>
              <a:buNone/>
            </a:pPr>
            <a:r>
              <a:rPr lang="ru-RU" sz="3600" dirty="0" smtClean="0">
                <a:latin typeface="Monotype Corsiva" pitchFamily="66" charset="0"/>
              </a:rPr>
              <a:t>        С большим успехом и интересом у обучающихся проходят библиотечные уроки, призванные привлечь ребят в библиотеку, заинтересовать их чтением хорошей и познавательной литературы. Тематика таких уроков различна: « По страницам детских журналов», «Приключенческая </a:t>
            </a:r>
          </a:p>
          <a:p>
            <a:pPr>
              <a:spcBef>
                <a:spcPts val="0"/>
              </a:spcBef>
              <a:buNone/>
            </a:pPr>
            <a:r>
              <a:rPr lang="ru-RU" sz="3600" dirty="0" smtClean="0">
                <a:latin typeface="Monotype Corsiva" pitchFamily="66" charset="0"/>
              </a:rPr>
              <a:t>        литература», «Книги о космосе и космонавтах», </a:t>
            </a:r>
          </a:p>
          <a:p>
            <a:pPr>
              <a:spcBef>
                <a:spcPts val="0"/>
              </a:spcBef>
              <a:buNone/>
            </a:pPr>
            <a:r>
              <a:rPr lang="ru-RU" sz="3600" dirty="0" smtClean="0">
                <a:latin typeface="Monotype Corsiva" pitchFamily="66" charset="0"/>
              </a:rPr>
              <a:t>        «История книги», «Первое посещение библиотеки. Для первоклассников», «Структура </a:t>
            </a:r>
          </a:p>
          <a:p>
            <a:pPr>
              <a:spcBef>
                <a:spcPts val="0"/>
              </a:spcBef>
              <a:buNone/>
            </a:pPr>
            <a:r>
              <a:rPr lang="ru-RU" sz="3600" dirty="0" smtClean="0">
                <a:latin typeface="Monotype Corsiva" pitchFamily="66" charset="0"/>
              </a:rPr>
              <a:t>         книги», «Книги-юбиляры» и многое другое.</a:t>
            </a:r>
          </a:p>
          <a:p>
            <a:pPr>
              <a:spcBef>
                <a:spcPts val="0"/>
              </a:spcBef>
              <a:buNone/>
            </a:pPr>
            <a:r>
              <a:rPr lang="ru-RU" sz="3600" dirty="0" smtClean="0">
                <a:latin typeface="Monotype Corsiva" pitchFamily="66" charset="0"/>
              </a:rPr>
              <a:t>         </a:t>
            </a:r>
          </a:p>
        </p:txBody>
      </p:sp>
      <p:pic>
        <p:nvPicPr>
          <p:cNvPr id="5" name="Picture 4" descr="C:\Documents and Settings\Администратор\Рабочий стол\ф1.jpg"/>
          <p:cNvPicPr>
            <a:picLocks noChangeAspect="1" noChangeArrowheads="1"/>
          </p:cNvPicPr>
          <p:nvPr/>
        </p:nvPicPr>
        <p:blipFill>
          <a:blip r:embed="rId3" cstate="print"/>
          <a:srcRect t="25766"/>
          <a:stretch>
            <a:fillRect/>
          </a:stretch>
        </p:blipFill>
        <p:spPr bwMode="auto">
          <a:xfrm>
            <a:off x="714348" y="1643050"/>
            <a:ext cx="3980256" cy="2214578"/>
          </a:xfrm>
          <a:prstGeom prst="rect">
            <a:avLst/>
          </a:prstGeom>
          <a:noFill/>
          <a:ln w="9525">
            <a:solidFill>
              <a:schemeClr val="accent2">
                <a:lumMod val="75000"/>
              </a:schemeClr>
            </a:solidFill>
            <a:miter lim="800000"/>
            <a:headEnd/>
            <a:tailEnd/>
          </a:ln>
        </p:spPr>
      </p:pic>
      <p:pic>
        <p:nvPicPr>
          <p:cNvPr id="6" name="Picture 2" descr="C:\Documents and Settings\Администратор\Рабочий стол\ф3.JPG"/>
          <p:cNvPicPr>
            <a:picLocks noChangeAspect="1" noChangeArrowheads="1"/>
          </p:cNvPicPr>
          <p:nvPr/>
        </p:nvPicPr>
        <p:blipFill>
          <a:blip r:embed="rId4" cstate="print"/>
          <a:srcRect/>
          <a:stretch>
            <a:fillRect/>
          </a:stretch>
        </p:blipFill>
        <p:spPr bwMode="auto">
          <a:xfrm>
            <a:off x="5143504" y="1643050"/>
            <a:ext cx="2982614" cy="2214578"/>
          </a:xfrm>
          <a:prstGeom prst="rect">
            <a:avLst/>
          </a:prstGeom>
          <a:noFill/>
          <a:ln w="9525">
            <a:solidFill>
              <a:schemeClr val="accent2">
                <a:lumMod val="75000"/>
              </a:schemeClr>
            </a:solidFill>
            <a:miter lim="800000"/>
            <a:headEnd/>
            <a:tailEnd/>
          </a:ln>
        </p:spPr>
      </p:pic>
      <p:pic>
        <p:nvPicPr>
          <p:cNvPr id="7"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0" y="0"/>
            <a:ext cx="9215470" cy="928669"/>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6" name="Заголовок 5"/>
          <p:cNvSpPr>
            <a:spLocks noGrp="1"/>
          </p:cNvSpPr>
          <p:nvPr>
            <p:ph type="title"/>
          </p:nvPr>
        </p:nvSpPr>
        <p:spPr>
          <a:xfrm>
            <a:off x="457200" y="785794"/>
            <a:ext cx="8229600" cy="857256"/>
          </a:xfrm>
        </p:spPr>
        <p:txBody>
          <a:bodyPr>
            <a:normAutofit/>
          </a:bodyPr>
          <a:lstStyle/>
          <a:p>
            <a:r>
              <a:rPr lang="ru-RU" dirty="0" smtClean="0">
                <a:latin typeface="Mistral" pitchFamily="66" charset="0"/>
              </a:rPr>
              <a:t>Книжные выставки</a:t>
            </a:r>
            <a:endParaRPr lang="ru-RU" dirty="0">
              <a:latin typeface="Mistral" pitchFamily="66" charset="0"/>
            </a:endParaRPr>
          </a:p>
        </p:txBody>
      </p:sp>
      <p:sp>
        <p:nvSpPr>
          <p:cNvPr id="3" name="Текст 2"/>
          <p:cNvSpPr>
            <a:spLocks noGrp="1"/>
          </p:cNvSpPr>
          <p:nvPr>
            <p:ph idx="1"/>
          </p:nvPr>
        </p:nvSpPr>
        <p:spPr>
          <a:xfrm>
            <a:off x="3714744" y="1600200"/>
            <a:ext cx="4857784" cy="5257800"/>
          </a:xfrm>
        </p:spPr>
        <p:txBody>
          <a:bodyPr>
            <a:normAutofit fontScale="55000" lnSpcReduction="20000"/>
          </a:bodyPr>
          <a:lstStyle/>
          <a:p>
            <a:pPr>
              <a:spcBef>
                <a:spcPts val="0"/>
              </a:spcBef>
              <a:buNone/>
            </a:pPr>
            <a:r>
              <a:rPr lang="ru-RU" i="1" dirty="0" smtClean="0">
                <a:solidFill>
                  <a:schemeClr val="accent2">
                    <a:lumMod val="50000"/>
                  </a:schemeClr>
                </a:solidFill>
                <a:latin typeface="Monotype Corsiva" pitchFamily="66" charset="0"/>
              </a:rPr>
              <a:t>      </a:t>
            </a:r>
            <a:r>
              <a:rPr lang="ru-RU" sz="3800" i="1" dirty="0" smtClean="0">
                <a:latin typeface="Monotype Corsiva" pitchFamily="66" charset="0"/>
              </a:rPr>
              <a:t>Организация книжных выставок - это одно из наиболее интересных направлений в работе ИБЦ. Именно благодаря наглядности мы можем показать </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книжные выставки новых художественных и учебных изданий;</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тематические выставки методических пособий к предметным неделям;</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регулярные книжные выставки к юбилейным датам русских и зарубежных писателей;</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систематические выставки книг-юбиляров;</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оформление и регулярное обновление постоянно действующей выставки периодических изданий;</a:t>
            </a:r>
            <a:endParaRPr lang="ru-RU" sz="3800" dirty="0" smtClean="0">
              <a:latin typeface="Monotype Corsiva" pitchFamily="66" charset="0"/>
            </a:endParaRPr>
          </a:p>
          <a:p>
            <a:pPr lvl="0">
              <a:spcBef>
                <a:spcPts val="0"/>
              </a:spcBef>
              <a:buNone/>
            </a:pPr>
            <a:r>
              <a:rPr lang="ru-RU" sz="3800" i="1" dirty="0" smtClean="0">
                <a:latin typeface="Monotype Corsiva" pitchFamily="66" charset="0"/>
              </a:rPr>
              <a:t>     литературные викторины и </a:t>
            </a:r>
          </a:p>
          <a:p>
            <a:pPr lvl="0">
              <a:spcBef>
                <a:spcPts val="0"/>
              </a:spcBef>
              <a:buNone/>
            </a:pPr>
            <a:r>
              <a:rPr lang="ru-RU" sz="3800" i="1" dirty="0" smtClean="0">
                <a:latin typeface="Monotype Corsiva" pitchFamily="66" charset="0"/>
              </a:rPr>
              <a:t>     конкурсы.</a:t>
            </a:r>
            <a:endParaRPr lang="ru-RU" sz="3800" dirty="0">
              <a:latin typeface="Monotype Corsiva" pitchFamily="66" charset="0"/>
            </a:endParaRPr>
          </a:p>
        </p:txBody>
      </p:sp>
      <p:pic>
        <p:nvPicPr>
          <p:cNvPr id="7" name="Рисунок 6" descr="C:\Documents and Settings\Администратор\Рабочий стол\2.JPG"/>
          <p:cNvPicPr/>
          <p:nvPr/>
        </p:nvPicPr>
        <p:blipFill>
          <a:blip r:embed="rId3" cstate="print"/>
          <a:srcRect/>
          <a:stretch>
            <a:fillRect/>
          </a:stretch>
        </p:blipFill>
        <p:spPr bwMode="auto">
          <a:xfrm>
            <a:off x="285720" y="1643050"/>
            <a:ext cx="3500462" cy="4786346"/>
          </a:xfrm>
          <a:prstGeom prst="rect">
            <a:avLst/>
          </a:prstGeom>
          <a:noFill/>
          <a:ln w="9525">
            <a:solidFill>
              <a:schemeClr val="accent2">
                <a:lumMod val="75000"/>
              </a:schemeClr>
            </a:solidFill>
            <a:miter lim="800000"/>
            <a:headEnd/>
            <a:tailEnd/>
          </a:ln>
        </p:spPr>
      </p:pic>
      <p:pic>
        <p:nvPicPr>
          <p:cNvPr id="8"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pic>
        <p:nvPicPr>
          <p:cNvPr id="9" name="Рисунок 8" descr="C:\Documents and Settings\1\Рабочий стол\ф6.JPG"/>
          <p:cNvPicPr/>
          <p:nvPr/>
        </p:nvPicPr>
        <p:blipFill>
          <a:blip r:embed="rId3" cstate="print"/>
          <a:srcRect r="3846"/>
          <a:stretch>
            <a:fillRect/>
          </a:stretch>
        </p:blipFill>
        <p:spPr bwMode="auto">
          <a:xfrm>
            <a:off x="214282" y="1071546"/>
            <a:ext cx="3571900" cy="5500726"/>
          </a:xfrm>
          <a:prstGeom prst="rect">
            <a:avLst/>
          </a:prstGeom>
          <a:noFill/>
          <a:ln w="9525">
            <a:solidFill>
              <a:schemeClr val="accent2">
                <a:lumMod val="75000"/>
              </a:schemeClr>
            </a:solidFill>
            <a:miter lim="800000"/>
            <a:headEnd/>
            <a:tailEnd/>
          </a:ln>
        </p:spPr>
      </p:pic>
      <p:pic>
        <p:nvPicPr>
          <p:cNvPr id="6" name="Рисунок 5" descr="C:\Users\Библиотека\Desktop\выставка сентябрь 2018\1.jpg"/>
          <p:cNvPicPr/>
          <p:nvPr/>
        </p:nvPicPr>
        <p:blipFill>
          <a:blip r:embed="rId4" cstate="print"/>
          <a:srcRect l="3509" r="7018"/>
          <a:stretch>
            <a:fillRect/>
          </a:stretch>
        </p:blipFill>
        <p:spPr bwMode="auto">
          <a:xfrm>
            <a:off x="4000496" y="1071546"/>
            <a:ext cx="3643338" cy="5500726"/>
          </a:xfrm>
          <a:prstGeom prst="rect">
            <a:avLst/>
          </a:prstGeom>
          <a:noFill/>
          <a:ln w="9525">
            <a:solidFill>
              <a:schemeClr val="accent2">
                <a:lumMod val="75000"/>
              </a:schemeClr>
            </a:solidFill>
            <a:miter lim="800000"/>
            <a:headEnd/>
            <a:tailEnd/>
          </a:ln>
        </p:spPr>
      </p:pic>
      <p:pic>
        <p:nvPicPr>
          <p:cNvPr id="7"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157" y="0"/>
            <a:ext cx="9204158"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0" y="1000108"/>
            <a:ext cx="4278924" cy="5616624"/>
          </a:xfrm>
          <a:prstGeom prst="rect">
            <a:avLst/>
          </a:prstGeom>
          <a:noFill/>
          <a:ln w="9525">
            <a:solidFill>
              <a:schemeClr val="accent2">
                <a:lumMod val="75000"/>
              </a:schemeClr>
            </a:solidFill>
            <a:miter lim="800000"/>
            <a:headEnd/>
            <a:tailEnd/>
          </a:ln>
        </p:spPr>
      </p:pic>
      <p:pic>
        <p:nvPicPr>
          <p:cNvPr id="5" name="Picture 2" descr="C:\Documents and Settings\Администратор\Рабочий стол\ф2.JPG"/>
          <p:cNvPicPr>
            <a:picLocks noChangeAspect="1" noChangeArrowheads="1"/>
          </p:cNvPicPr>
          <p:nvPr/>
        </p:nvPicPr>
        <p:blipFill>
          <a:blip r:embed="rId4" cstate="print"/>
          <a:srcRect/>
          <a:stretch>
            <a:fillRect/>
          </a:stretch>
        </p:blipFill>
        <p:spPr bwMode="auto">
          <a:xfrm>
            <a:off x="4500562" y="1000108"/>
            <a:ext cx="3929089" cy="2747334"/>
          </a:xfrm>
          <a:prstGeom prst="rect">
            <a:avLst/>
          </a:prstGeom>
          <a:noFill/>
          <a:ln w="9525">
            <a:solidFill>
              <a:schemeClr val="accent2">
                <a:lumMod val="75000"/>
              </a:schemeClr>
            </a:solidFill>
            <a:miter lim="800000"/>
            <a:headEnd/>
            <a:tailEnd/>
          </a:ln>
        </p:spPr>
      </p:pic>
      <p:pic>
        <p:nvPicPr>
          <p:cNvPr id="6" name="Picture 3" descr="C:\Documents and Settings\Администратор\Рабочий стол\ф5.JPG"/>
          <p:cNvPicPr>
            <a:picLocks noChangeAspect="1" noChangeArrowheads="1"/>
          </p:cNvPicPr>
          <p:nvPr/>
        </p:nvPicPr>
        <p:blipFill>
          <a:blip r:embed="rId5" cstate="print"/>
          <a:srcRect/>
          <a:stretch>
            <a:fillRect/>
          </a:stretch>
        </p:blipFill>
        <p:spPr bwMode="auto">
          <a:xfrm>
            <a:off x="4500562" y="3857628"/>
            <a:ext cx="2928958" cy="2762038"/>
          </a:xfrm>
          <a:prstGeom prst="rect">
            <a:avLst/>
          </a:prstGeom>
          <a:noFill/>
          <a:ln w="9525">
            <a:solidFill>
              <a:schemeClr val="accent2">
                <a:lumMod val="75000"/>
              </a:schemeClr>
            </a:solidFill>
            <a:miter lim="800000"/>
            <a:headEnd/>
            <a:tailEnd/>
          </a:ln>
        </p:spPr>
      </p:pic>
      <p:pic>
        <p:nvPicPr>
          <p:cNvPr id="7"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pic>
        <p:nvPicPr>
          <p:cNvPr id="3" name="Рисунок 2" descr="C:\Users\Библиотека\Desktop\фото декабрь 2017\1.jpg"/>
          <p:cNvPicPr/>
          <p:nvPr/>
        </p:nvPicPr>
        <p:blipFill>
          <a:blip r:embed="rId3"/>
          <a:srcRect/>
          <a:stretch>
            <a:fillRect/>
          </a:stretch>
        </p:blipFill>
        <p:spPr bwMode="auto">
          <a:xfrm>
            <a:off x="142844" y="1000108"/>
            <a:ext cx="7572428" cy="5572164"/>
          </a:xfrm>
          <a:prstGeom prst="rect">
            <a:avLst/>
          </a:prstGeom>
          <a:noFill/>
          <a:ln w="9525">
            <a:solidFill>
              <a:schemeClr val="accent2">
                <a:lumMod val="75000"/>
              </a:schemeClr>
            </a:solidFill>
            <a:miter lim="800000"/>
            <a:headEnd/>
            <a:tailEnd/>
          </a:ln>
        </p:spPr>
      </p:pic>
      <p:pic>
        <p:nvPicPr>
          <p:cNvPr id="4"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142844" y="928670"/>
            <a:ext cx="8715436" cy="1214446"/>
          </a:xfrm>
        </p:spPr>
        <p:txBody>
          <a:bodyPr>
            <a:normAutofit fontScale="90000"/>
          </a:bodyPr>
          <a:lstStyle/>
          <a:p>
            <a:r>
              <a:rPr lang="ru-RU" dirty="0" smtClean="0">
                <a:latin typeface="Mistral" pitchFamily="66" charset="0"/>
              </a:rPr>
              <a:t>Деятельность информационно-библиотечного центра для развития учительского потенциала</a:t>
            </a:r>
            <a:endParaRPr lang="ru-RU" dirty="0">
              <a:latin typeface="Mistral" pitchFamily="66" charset="0"/>
            </a:endParaRPr>
          </a:p>
        </p:txBody>
      </p:sp>
      <p:sp>
        <p:nvSpPr>
          <p:cNvPr id="3" name="Содержимое 2"/>
          <p:cNvSpPr>
            <a:spLocks noGrp="1"/>
          </p:cNvSpPr>
          <p:nvPr>
            <p:ph idx="1"/>
          </p:nvPr>
        </p:nvSpPr>
        <p:spPr>
          <a:xfrm>
            <a:off x="457200" y="2214554"/>
            <a:ext cx="8229600" cy="3911609"/>
          </a:xfrm>
        </p:spPr>
        <p:txBody>
          <a:bodyPr/>
          <a:lstStyle/>
          <a:p>
            <a:pPr>
              <a:buNone/>
            </a:pPr>
            <a:r>
              <a:rPr lang="ru-RU" sz="2400" dirty="0" smtClean="0">
                <a:latin typeface="Monotype Corsiva" pitchFamily="66" charset="0"/>
              </a:rPr>
              <a:t>Информационно-библиотечный центр - классному руководителю</a:t>
            </a:r>
            <a:endParaRPr lang="ru-RU" sz="2400" dirty="0">
              <a:latin typeface="Monotype Corsiva" pitchFamily="66" charset="0"/>
            </a:endParaRPr>
          </a:p>
        </p:txBody>
      </p:sp>
      <p:sp>
        <p:nvSpPr>
          <p:cNvPr id="5" name="Прямоугольник 4"/>
          <p:cNvSpPr/>
          <p:nvPr/>
        </p:nvSpPr>
        <p:spPr>
          <a:xfrm>
            <a:off x="3857620" y="2857496"/>
            <a:ext cx="4929222" cy="3693319"/>
          </a:xfrm>
          <a:prstGeom prst="rect">
            <a:avLst/>
          </a:prstGeom>
        </p:spPr>
        <p:txBody>
          <a:bodyPr wrap="square">
            <a:spAutoFit/>
          </a:bodyPr>
          <a:lstStyle/>
          <a:p>
            <a:pPr>
              <a:buNone/>
              <a:defRPr/>
            </a:pPr>
            <a:r>
              <a:rPr lang="ru-RU" dirty="0" smtClean="0">
                <a:latin typeface="Monotype Corsiva" pitchFamily="66" charset="0"/>
              </a:rPr>
              <a:t>На сайте нашего лицея</a:t>
            </a:r>
            <a:r>
              <a:rPr lang="en-US" dirty="0" smtClean="0">
                <a:latin typeface="Monotype Corsiva" pitchFamily="66" charset="0"/>
              </a:rPr>
              <a:t> </a:t>
            </a:r>
            <a:r>
              <a:rPr lang="ru-RU" dirty="0" smtClean="0">
                <a:latin typeface="Monotype Corsiva" pitchFamily="66" charset="0"/>
              </a:rPr>
              <a:t>  </a:t>
            </a:r>
            <a:r>
              <a:rPr lang="en-US" dirty="0" smtClean="0">
                <a:latin typeface="Monotype Corsiva" pitchFamily="66" charset="0"/>
                <a:hlinkClick r:id="rId3"/>
              </a:rPr>
              <a:t>http://sch24.ru/</a:t>
            </a:r>
            <a:r>
              <a:rPr lang="ru-RU" dirty="0" smtClean="0">
                <a:latin typeface="Monotype Corsiva" pitchFamily="66" charset="0"/>
              </a:rPr>
              <a:t> </a:t>
            </a:r>
            <a:r>
              <a:rPr lang="ru-RU" dirty="0" smtClean="0">
                <a:latin typeface="Monotype Corsiva" pitchFamily="66" charset="0"/>
              </a:rPr>
              <a:t>в </a:t>
            </a:r>
            <a:r>
              <a:rPr lang="ru-RU" dirty="0" err="1" smtClean="0">
                <a:latin typeface="Monotype Corsiva" pitchFamily="66" charset="0"/>
              </a:rPr>
              <a:t>раделе</a:t>
            </a:r>
            <a:r>
              <a:rPr lang="ru-RU" dirty="0" smtClean="0">
                <a:latin typeface="Monotype Corsiva" pitchFamily="66" charset="0"/>
              </a:rPr>
              <a:t> «ИБЦ</a:t>
            </a:r>
            <a:r>
              <a:rPr lang="ru-RU" dirty="0" smtClean="0">
                <a:latin typeface="Monotype Corsiva" pitchFamily="66" charset="0"/>
              </a:rPr>
              <a:t>» в рубрике «Информационно-библиотечный центр – классному руководителю» предлагается:</a:t>
            </a:r>
          </a:p>
          <a:p>
            <a:pPr>
              <a:buFont typeface="Wingdings" pitchFamily="2" charset="2"/>
              <a:buChar char="v"/>
              <a:defRPr/>
            </a:pPr>
            <a:r>
              <a:rPr lang="ru-RU" dirty="0" smtClean="0">
                <a:latin typeface="Monotype Corsiva" pitchFamily="66" charset="0"/>
              </a:rPr>
              <a:t>Иллюстрированный аннотированный библиографический список книг библиотеки по внеклассной работе  для классного руководителя;</a:t>
            </a:r>
          </a:p>
          <a:p>
            <a:pPr>
              <a:buFont typeface="Wingdings" pitchFamily="2" charset="2"/>
              <a:buChar char="v"/>
              <a:defRPr/>
            </a:pPr>
            <a:r>
              <a:rPr lang="ru-RU" dirty="0" smtClean="0">
                <a:latin typeface="Monotype Corsiva" pitchFamily="66" charset="0"/>
              </a:rPr>
              <a:t>Материал для родительского  собрания по проблеме детского чтения</a:t>
            </a:r>
          </a:p>
          <a:p>
            <a:pPr>
              <a:buFont typeface="Wingdings" pitchFamily="2" charset="2"/>
              <a:buChar char="v"/>
              <a:defRPr/>
            </a:pPr>
            <a:r>
              <a:rPr lang="ru-RU" dirty="0" smtClean="0">
                <a:latin typeface="Monotype Corsiva" pitchFamily="66" charset="0"/>
              </a:rPr>
              <a:t>Ресурсы сети «Интернет» классному руководителю (адреса самых популярных сайтов с материалами в помощь классному руководителю);</a:t>
            </a:r>
          </a:p>
          <a:p>
            <a:pPr>
              <a:buFont typeface="Wingdings" pitchFamily="2" charset="2"/>
              <a:buChar char="v"/>
              <a:defRPr/>
            </a:pPr>
            <a:r>
              <a:rPr lang="ru-RU" dirty="0" smtClean="0">
                <a:latin typeface="Monotype Corsiva" pitchFamily="66" charset="0"/>
              </a:rPr>
              <a:t>Список рекомендуемых книг для </a:t>
            </a:r>
          </a:p>
          <a:p>
            <a:pPr>
              <a:defRPr/>
            </a:pPr>
            <a:r>
              <a:rPr lang="ru-RU" dirty="0" smtClean="0">
                <a:latin typeface="Monotype Corsiva" pitchFamily="66" charset="0"/>
              </a:rPr>
              <a:t>семейного чтения .</a:t>
            </a:r>
          </a:p>
        </p:txBody>
      </p:sp>
      <p:pic>
        <p:nvPicPr>
          <p:cNvPr id="7"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0" y="0"/>
            <a:ext cx="9215470" cy="928669"/>
          </a:xfrm>
          <a:prstGeom prst="rect">
            <a:avLst/>
          </a:prstGeom>
          <a:noFill/>
        </p:spPr>
      </p:pic>
      <p:pic>
        <p:nvPicPr>
          <p:cNvPr id="8" name="Рисунок 7"/>
          <p:cNvPicPr/>
          <p:nvPr/>
        </p:nvPicPr>
        <p:blipFill>
          <a:blip r:embed="rId5"/>
          <a:srcRect l="3367" t="6815" b="41670"/>
          <a:stretch>
            <a:fillRect/>
          </a:stretch>
        </p:blipFill>
        <p:spPr bwMode="auto">
          <a:xfrm>
            <a:off x="428596" y="3000372"/>
            <a:ext cx="3357586" cy="2357454"/>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sp>
        <p:nvSpPr>
          <p:cNvPr id="7" name="Заголовок 6"/>
          <p:cNvSpPr>
            <a:spLocks noGrp="1"/>
          </p:cNvSpPr>
          <p:nvPr>
            <p:ph type="title"/>
          </p:nvPr>
        </p:nvSpPr>
        <p:spPr>
          <a:xfrm>
            <a:off x="457200" y="1214422"/>
            <a:ext cx="8229600" cy="1143008"/>
          </a:xfrm>
        </p:spPr>
        <p:txBody>
          <a:bodyPr>
            <a:normAutofit fontScale="90000"/>
          </a:bodyPr>
          <a:lstStyle/>
          <a:p>
            <a:r>
              <a:rPr lang="ru-RU" dirty="0" smtClean="0">
                <a:latin typeface="Mistral" pitchFamily="66" charset="0"/>
              </a:rPr>
              <a:t>Информационно-библиотечный центр – </a:t>
            </a:r>
            <a:br>
              <a:rPr lang="ru-RU" dirty="0" smtClean="0">
                <a:latin typeface="Mistral" pitchFamily="66" charset="0"/>
              </a:rPr>
            </a:br>
            <a:r>
              <a:rPr lang="ru-RU" dirty="0" smtClean="0">
                <a:latin typeface="Mistral" pitchFamily="66" charset="0"/>
              </a:rPr>
              <a:t>учителю-предметнику, администратору</a:t>
            </a:r>
            <a:r>
              <a:rPr lang="ru-RU" dirty="0" smtClean="0"/>
              <a:t/>
            </a:r>
            <a:br>
              <a:rPr lang="ru-RU" dirty="0" smtClean="0"/>
            </a:br>
            <a:endParaRPr lang="ru-RU" dirty="0">
              <a:latin typeface="Mistral" pitchFamily="66" charset="0"/>
            </a:endParaRPr>
          </a:p>
        </p:txBody>
      </p:sp>
      <p:sp>
        <p:nvSpPr>
          <p:cNvPr id="3" name="Текст 2"/>
          <p:cNvSpPr>
            <a:spLocks noGrp="1"/>
          </p:cNvSpPr>
          <p:nvPr>
            <p:ph idx="1"/>
          </p:nvPr>
        </p:nvSpPr>
        <p:spPr>
          <a:xfrm>
            <a:off x="3643306" y="2071678"/>
            <a:ext cx="5143536" cy="4786322"/>
          </a:xfrm>
        </p:spPr>
        <p:txBody>
          <a:bodyPr>
            <a:normAutofit fontScale="77500" lnSpcReduction="20000"/>
          </a:bodyPr>
          <a:lstStyle/>
          <a:p>
            <a:pPr>
              <a:buNone/>
            </a:pPr>
            <a:r>
              <a:rPr lang="ru-RU" dirty="0" smtClean="0">
                <a:solidFill>
                  <a:schemeClr val="accent2">
                    <a:lumMod val="50000"/>
                  </a:schemeClr>
                </a:solidFill>
                <a:latin typeface="Monotype Corsiva" pitchFamily="66" charset="0"/>
              </a:rPr>
              <a:t>      </a:t>
            </a:r>
            <a:r>
              <a:rPr lang="ru-RU" dirty="0" smtClean="0">
                <a:latin typeface="Monotype Corsiva" pitchFamily="66" charset="0"/>
              </a:rPr>
              <a:t>Для повышения качества методической , теоретической  и практической работы учителей-предметников и администраторов  ИБЦ предлагает  обширную подписку периодических  научно-теоретических, научно-методических и научно-практических изданий; электронные ресурсы.  Для оперативного информирования  учителей о поступивших  новинках,  библиотекарь использует электронную страничку </a:t>
            </a:r>
          </a:p>
          <a:p>
            <a:pPr>
              <a:buNone/>
            </a:pPr>
            <a:r>
              <a:rPr lang="ru-RU" dirty="0" smtClean="0">
                <a:latin typeface="Monotype Corsiva" pitchFamily="66" charset="0"/>
              </a:rPr>
              <a:t>     объявлений  в «Сетевом городе. Образование».  </a:t>
            </a:r>
            <a:endParaRPr lang="ru-RU" dirty="0">
              <a:latin typeface="Monotype Corsiva" pitchFamily="66" charset="0"/>
            </a:endParaRPr>
          </a:p>
        </p:txBody>
      </p:sp>
      <p:pic>
        <p:nvPicPr>
          <p:cNvPr id="8" name="Picture 5" descr="C:\Documents and Settings\Администратор\Рабочий стол\ф1.JPG"/>
          <p:cNvPicPr>
            <a:picLocks noChangeAspect="1" noChangeArrowheads="1"/>
          </p:cNvPicPr>
          <p:nvPr/>
        </p:nvPicPr>
        <p:blipFill>
          <a:blip r:embed="rId3" cstate="print"/>
          <a:srcRect/>
          <a:stretch>
            <a:fillRect/>
          </a:stretch>
        </p:blipFill>
        <p:spPr bwMode="auto">
          <a:xfrm>
            <a:off x="285720" y="2143115"/>
            <a:ext cx="3357586" cy="4491705"/>
          </a:xfrm>
          <a:prstGeom prst="rect">
            <a:avLst/>
          </a:prstGeom>
          <a:noFill/>
          <a:ln>
            <a:solidFill>
              <a:schemeClr val="accent2">
                <a:lumMod val="75000"/>
              </a:schemeClr>
            </a:solidFill>
          </a:ln>
        </p:spPr>
      </p:pic>
      <p:pic>
        <p:nvPicPr>
          <p:cNvPr id="6"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0" y="0"/>
            <a:ext cx="9215470" cy="92866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pic>
        <p:nvPicPr>
          <p:cNvPr id="5"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
        <p:nvSpPr>
          <p:cNvPr id="3073" name="Rectangle 1"/>
          <p:cNvSpPr>
            <a:spLocks noChangeArrowheads="1"/>
          </p:cNvSpPr>
          <p:nvPr/>
        </p:nvSpPr>
        <p:spPr bwMode="auto">
          <a:xfrm>
            <a:off x="0" y="1000108"/>
            <a:ext cx="9144000"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981450" algn="l"/>
              </a:tabLst>
            </a:pPr>
            <a:r>
              <a:rPr kumimoji="0" lang="ru-RU" sz="4000" i="0" u="none" strike="noStrike" cap="none" normalizeH="0" baseline="0" dirty="0" smtClean="0">
                <a:ln>
                  <a:noFill/>
                </a:ln>
                <a:solidFill>
                  <a:schemeClr val="tx1"/>
                </a:solidFill>
                <a:effectLst/>
                <a:latin typeface="Mistral" pitchFamily="66" charset="0"/>
                <a:ea typeface="Times New Roman" pitchFamily="18" charset="0"/>
                <a:cs typeface="Times New Roman" pitchFamily="18" charset="0"/>
              </a:rPr>
              <a:t>Основные функции информационно-библиотечного центра</a:t>
            </a:r>
          </a:p>
          <a:p>
            <a:pPr marL="0" marR="0" lvl="0" indent="0" algn="ctr" defTabSz="914400" rtl="0" eaLnBrk="1" fontAlgn="base" latinLnBrk="0" hangingPunct="1">
              <a:lnSpc>
                <a:spcPct val="100000"/>
              </a:lnSpc>
              <a:spcBef>
                <a:spcPct val="0"/>
              </a:spcBef>
              <a:spcAft>
                <a:spcPct val="0"/>
              </a:spcAft>
              <a:buClrTx/>
              <a:buSzTx/>
              <a:buFontTx/>
              <a:buNone/>
              <a:tabLst>
                <a:tab pos="3981450" algn="l"/>
              </a:tabLst>
            </a:pPr>
            <a:endParaRPr lang="ru-RU" sz="4000" dirty="0" smtClean="0">
              <a:latin typeface="Mistral" pitchFamily="66"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3981450" algn="l"/>
              </a:tabLst>
            </a:pPr>
            <a:endParaRPr kumimoji="0" lang="ru-RU" sz="4000" i="0" u="none" strike="noStrike" cap="none" normalizeH="0" baseline="0" dirty="0" smtClean="0">
              <a:ln>
                <a:noFill/>
              </a:ln>
              <a:solidFill>
                <a:schemeClr val="tx1"/>
              </a:solidFill>
              <a:effectLst/>
              <a:latin typeface="Mistral"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Аккумулирующая  –  ИБЦ  формирует, накапливает, систематизирует и хранит библиотечно-информационные ресурсы.</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Сервисная  –  ИБЦ предоставляет информацию об имеющихся библиотечно-информационных ресурсах, организует поиск и выдачу, обеспечивает доступ к удаленным источникам информации.</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Методическая  –  ИБЦ разрабатывает учебные и методические материалы по основам информационной культуры пользователей, алгоритмы и технологии поиска информации.</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Учебная  –  ИБЦ организует подготовку по основам информационной культуры для различных категорий пользователей.</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Просветительская  –  ИБЦ приобщает учащихся к сокровищам мировой и отечественной культуры.</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Воспитательная  –  ИБЦ способствует развитию чувства патриотизма по отношению к государству, своей республике и лицею.</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Социальная  –  ИБЦ содействует развитию способности пользователей к самообразованию и адаптации в современном информационном обществе.</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Координирующая  –  ИБЦ согласовывает свою деятельность со всеми подразделениями Лицея, другими библиотеками, </a:t>
            </a:r>
          </a:p>
          <a:p>
            <a:pPr marL="0" marR="0" lvl="0" indent="0" algn="l" defTabSz="914400" rtl="0" eaLnBrk="0" fontAlgn="base" latinLnBrk="0" hangingPunct="0">
              <a:lnSpc>
                <a:spcPct val="100000"/>
              </a:lnSpc>
              <a:spcBef>
                <a:spcPct val="0"/>
              </a:spcBef>
              <a:spcAft>
                <a:spcPct val="0"/>
              </a:spcAft>
              <a:buClrTx/>
              <a:buSzTx/>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ИБЦ для более полного удовлетворения потребностей пользователей в документах и информации.</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3981450" algn="l"/>
              </a:tabLst>
            </a:pP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Издательская  –  ИБЦ издает учебно-методические материалы по основам информационной </a:t>
            </a:r>
          </a:p>
          <a:p>
            <a:pPr marL="0" marR="0" lvl="0" indent="0" algn="l" defTabSz="914400" rtl="0" eaLnBrk="0" fontAlgn="base" latinLnBrk="0" hangingPunct="0">
              <a:lnSpc>
                <a:spcPct val="100000"/>
              </a:lnSpc>
              <a:spcBef>
                <a:spcPct val="0"/>
              </a:spcBef>
              <a:spcAft>
                <a:spcPct val="0"/>
              </a:spcAft>
              <a:buClrTx/>
              <a:buSzTx/>
              <a:tabLst>
                <a:tab pos="3981450" algn="l"/>
              </a:tabLst>
            </a:pPr>
            <a:r>
              <a:rPr lang="ru-RU" sz="1400" dirty="0" smtClean="0">
                <a:latin typeface="Monotype Corsiva" pitchFamily="66"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Monotype Corsiva" pitchFamily="66" charset="0"/>
                <a:ea typeface="Times New Roman" pitchFamily="18" charset="0"/>
                <a:cs typeface="Arial" pitchFamily="34" charset="0"/>
              </a:rPr>
              <a:t>культуры, технологии поиска информации; рекламные материалы о деятельности ИБЦ.</a:t>
            </a:r>
            <a:endParaRPr kumimoji="0" lang="ru-RU" sz="1400" b="0" i="0" u="none" strike="noStrike" cap="none" normalizeH="0" baseline="0" dirty="0" smtClean="0">
              <a:ln>
                <a:noFill/>
              </a:ln>
              <a:solidFill>
                <a:schemeClr val="tx1"/>
              </a:solidFill>
              <a:effectLst/>
              <a:latin typeface="Monotype Corsiva" pitchFamily="66" charset="0"/>
              <a:cs typeface="Arial" pitchFamily="34" charset="0"/>
            </a:endParaRPr>
          </a:p>
        </p:txBody>
      </p:sp>
      <p:pic>
        <p:nvPicPr>
          <p:cNvPr id="7" name="Рисунок 6" descr="C:\Users\Библиотека\Desktop\4.jpg"/>
          <p:cNvPicPr/>
          <p:nvPr/>
        </p:nvPicPr>
        <p:blipFill>
          <a:blip r:embed="rId4" cstate="print"/>
          <a:srcRect/>
          <a:stretch>
            <a:fillRect/>
          </a:stretch>
        </p:blipFill>
        <p:spPr bwMode="auto">
          <a:xfrm>
            <a:off x="5357818" y="1785926"/>
            <a:ext cx="2643206" cy="1643074"/>
          </a:xfrm>
          <a:prstGeom prst="rect">
            <a:avLst/>
          </a:prstGeom>
          <a:noFill/>
          <a:ln w="9525">
            <a:solidFill>
              <a:schemeClr val="accent2">
                <a:lumMod val="75000"/>
              </a:schemeClr>
            </a:solidFill>
            <a:miter lim="800000"/>
            <a:headEnd/>
            <a:tailEnd/>
          </a:ln>
        </p:spPr>
      </p:pic>
      <p:pic>
        <p:nvPicPr>
          <p:cNvPr id="8" name="Рисунок 7"/>
          <p:cNvPicPr/>
          <p:nvPr/>
        </p:nvPicPr>
        <p:blipFill>
          <a:blip r:embed="rId5" cstate="print"/>
          <a:srcRect t="10296" b="10905"/>
          <a:stretch>
            <a:fillRect/>
          </a:stretch>
        </p:blipFill>
        <p:spPr bwMode="auto">
          <a:xfrm>
            <a:off x="1000100" y="1714488"/>
            <a:ext cx="2786082" cy="1714512"/>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0" y="1214422"/>
            <a:ext cx="9144000" cy="642942"/>
          </a:xfrm>
        </p:spPr>
        <p:txBody>
          <a:bodyPr>
            <a:noAutofit/>
          </a:bodyPr>
          <a:lstStyle/>
          <a:p>
            <a:r>
              <a:rPr lang="ru-RU" sz="4000" dirty="0" smtClean="0">
                <a:latin typeface="Mistral" pitchFamily="66" charset="0"/>
              </a:rPr>
              <a:t>Гуманистическая миссия </a:t>
            </a:r>
            <a:br>
              <a:rPr lang="ru-RU" sz="4000" dirty="0" smtClean="0">
                <a:latin typeface="Mistral" pitchFamily="66" charset="0"/>
              </a:rPr>
            </a:br>
            <a:r>
              <a:rPr lang="ru-RU" sz="4000" dirty="0" smtClean="0">
                <a:latin typeface="Mistral" pitchFamily="66" charset="0"/>
              </a:rPr>
              <a:t>информационно-библиотечного центра</a:t>
            </a:r>
            <a:endParaRPr lang="ru-RU" sz="4000" dirty="0">
              <a:latin typeface="Mistral" pitchFamily="66" charset="0"/>
            </a:endParaRPr>
          </a:p>
        </p:txBody>
      </p:sp>
      <p:sp>
        <p:nvSpPr>
          <p:cNvPr id="3" name="Содержимое 2"/>
          <p:cNvSpPr>
            <a:spLocks noGrp="1"/>
          </p:cNvSpPr>
          <p:nvPr>
            <p:ph idx="1"/>
          </p:nvPr>
        </p:nvSpPr>
        <p:spPr>
          <a:xfrm>
            <a:off x="457200" y="2143116"/>
            <a:ext cx="8229600" cy="3983047"/>
          </a:xfrm>
        </p:spPr>
        <p:txBody>
          <a:bodyPr>
            <a:normAutofit fontScale="70000" lnSpcReduction="20000"/>
          </a:bodyPr>
          <a:lstStyle/>
          <a:p>
            <a:pPr>
              <a:buNone/>
            </a:pPr>
            <a:r>
              <a:rPr lang="ru-RU" dirty="0" smtClean="0">
                <a:latin typeface="Monotype Corsiva" pitchFamily="66" charset="0"/>
              </a:rPr>
              <a:t>      ИБЦ обеспечивает всем членам лицейского коллектива свободный доступ к гуманистическим ресурсам, воплощенным в книжных фондах, электронных изданиях и информационных сетях. Вместе с тем обеспечивается защита учащихся от информации, опасной для их здоровья и нравственного развития. Педагоги-библиотекари вооружают обучающихся навыками самообразования, развивая воображение, память и критическое мышление. За годы учебы в лицее формируется гражданское и патриотическое самосознание личности, от которого зависит национальная безопасность страны. ИБЦ располагает незаменимыми средствами для активного участия в этом педагогическом процессе.</a:t>
            </a:r>
          </a:p>
          <a:p>
            <a:pPr algn="ctr">
              <a:buNone/>
            </a:pPr>
            <a:r>
              <a:rPr lang="ru-RU" sz="4000" dirty="0" smtClean="0">
                <a:effectLst>
                  <a:outerShdw blurRad="38100" dist="38100" dir="2700000" algn="tl">
                    <a:srgbClr val="000000">
                      <a:alpha val="43137"/>
                    </a:srgbClr>
                  </a:outerShdw>
                </a:effectLst>
                <a:latin typeface="Mistral" pitchFamily="66" charset="0"/>
              </a:rPr>
              <a:t>Добро пожаловать в информационно-библиотечный центр </a:t>
            </a:r>
          </a:p>
          <a:p>
            <a:pPr algn="ctr">
              <a:buNone/>
            </a:pPr>
            <a:r>
              <a:rPr lang="ru-RU" sz="4000" dirty="0" smtClean="0">
                <a:effectLst>
                  <a:outerShdw blurRad="38100" dist="38100" dir="2700000" algn="tl">
                    <a:srgbClr val="000000">
                      <a:alpha val="43137"/>
                    </a:srgbClr>
                  </a:outerShdw>
                </a:effectLst>
                <a:latin typeface="Mistral" pitchFamily="66" charset="0"/>
              </a:rPr>
              <a:t>МОУ ИТЛ №24</a:t>
            </a:r>
            <a:endParaRPr lang="ru-RU" sz="4000" dirty="0">
              <a:effectLst>
                <a:outerShdw blurRad="38100" dist="38100" dir="2700000" algn="tl">
                  <a:srgbClr val="000000">
                    <a:alpha val="43137"/>
                  </a:srgbClr>
                </a:outerShdw>
              </a:effectLst>
              <a:latin typeface="Mistral" pitchFamily="66" charset="0"/>
            </a:endParaRPr>
          </a:p>
        </p:txBody>
      </p:sp>
      <p:pic>
        <p:nvPicPr>
          <p:cNvPr id="5"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204158" cy="6858000"/>
          </a:xfrm>
          <a:prstGeom prst="rect">
            <a:avLst/>
          </a:prstGeom>
          <a:noFill/>
          <a:ln w="9525">
            <a:noFill/>
            <a:miter lim="800000"/>
            <a:headEnd/>
            <a:tailEnd/>
          </a:ln>
        </p:spPr>
      </p:pic>
      <p:pic>
        <p:nvPicPr>
          <p:cNvPr id="3" name="Рисунок 2"/>
          <p:cNvPicPr/>
          <p:nvPr/>
        </p:nvPicPr>
        <p:blipFill>
          <a:blip r:embed="rId3"/>
          <a:srcRect l="27899" t="7816" r="27205" b="13026"/>
          <a:stretch>
            <a:fillRect/>
          </a:stretch>
        </p:blipFill>
        <p:spPr bwMode="auto">
          <a:xfrm>
            <a:off x="2285984" y="1000108"/>
            <a:ext cx="4286280" cy="5786478"/>
          </a:xfrm>
          <a:prstGeom prst="rect">
            <a:avLst/>
          </a:prstGeom>
          <a:noFill/>
          <a:ln w="9525">
            <a:solidFill>
              <a:schemeClr val="accent2">
                <a:lumMod val="75000"/>
              </a:schemeClr>
            </a:solidFill>
            <a:miter lim="800000"/>
            <a:headEnd/>
            <a:tailEnd/>
          </a:ln>
        </p:spPr>
      </p:pic>
      <p:pic>
        <p:nvPicPr>
          <p:cNvPr id="4"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0" y="0"/>
            <a:ext cx="9215470" cy="92866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0" y="836712"/>
            <a:ext cx="8494713" cy="1800200"/>
          </a:xfrm>
        </p:spPr>
        <p:txBody>
          <a:bodyPr>
            <a:normAutofit/>
          </a:bodyPr>
          <a:lstStyle/>
          <a:p>
            <a:pPr lvl="0" algn="ctr">
              <a:defRPr/>
            </a:pPr>
            <a:r>
              <a:rPr lang="ru-RU" b="0" cap="none" dirty="0" smtClean="0">
                <a:latin typeface="Mistral" pitchFamily="66" charset="0"/>
              </a:rPr>
              <a:t>Информационно-библиотечный центр </a:t>
            </a:r>
            <a:r>
              <a:rPr lang="ru-RU" b="0" cap="none" dirty="0" smtClean="0">
                <a:latin typeface="Monotype Corsiva" pitchFamily="66" charset="0"/>
              </a:rPr>
              <a:t/>
            </a:r>
            <a:br>
              <a:rPr lang="ru-RU" b="0" cap="none" dirty="0" smtClean="0">
                <a:latin typeface="Monotype Corsiva" pitchFamily="66" charset="0"/>
              </a:rPr>
            </a:br>
            <a:r>
              <a:rPr lang="ru-RU" sz="2200" b="0" cap="none" dirty="0" smtClean="0">
                <a:latin typeface="Monotype Corsiva" pitchFamily="66" charset="0"/>
              </a:rPr>
              <a:t>«Что за наслаждение  находиться в хорошей библиотеке» Чарльз Лэм </a:t>
            </a:r>
            <a:endParaRPr lang="ru-RU" sz="2200" b="0" cap="none" dirty="0">
              <a:latin typeface="Monotype Corsiva" pitchFamily="66" charset="0"/>
            </a:endParaRPr>
          </a:p>
        </p:txBody>
      </p:sp>
      <p:sp>
        <p:nvSpPr>
          <p:cNvPr id="3" name="Текст 2"/>
          <p:cNvSpPr>
            <a:spLocks noGrp="1"/>
          </p:cNvSpPr>
          <p:nvPr>
            <p:ph type="body" idx="1"/>
          </p:nvPr>
        </p:nvSpPr>
        <p:spPr>
          <a:xfrm>
            <a:off x="3929058" y="4071942"/>
            <a:ext cx="4286280" cy="2786058"/>
          </a:xfrm>
          <a:ln>
            <a:noFill/>
          </a:ln>
        </p:spPr>
        <p:txBody>
          <a:bodyPr>
            <a:noAutofit/>
          </a:bodyPr>
          <a:lstStyle/>
          <a:p>
            <a:r>
              <a:rPr lang="ru-RU" sz="2300" dirty="0" smtClean="0">
                <a:solidFill>
                  <a:schemeClr val="tx1"/>
                </a:solidFill>
                <a:latin typeface="Monotype Corsiva" pitchFamily="66" charset="0"/>
              </a:rPr>
              <a:t>Уютное и </a:t>
            </a:r>
            <a:r>
              <a:rPr lang="ru-RU" sz="2300" dirty="0" smtClean="0">
                <a:solidFill>
                  <a:schemeClr val="tx1"/>
                </a:solidFill>
                <a:latin typeface="Monotype Corsiva" pitchFamily="66" charset="0"/>
              </a:rPr>
              <a:t>светлое помещение с удобной мебелью, красочными и познавательными книжными выставками, стеллажами, полными </a:t>
            </a:r>
            <a:r>
              <a:rPr lang="ru-RU" sz="2300" dirty="0" smtClean="0">
                <a:solidFill>
                  <a:schemeClr val="tx1"/>
                </a:solidFill>
                <a:latin typeface="Monotype Corsiva" pitchFamily="66" charset="0"/>
              </a:rPr>
              <a:t>книг, современной компьютерной техникой  </a:t>
            </a:r>
            <a:r>
              <a:rPr lang="ru-RU" sz="2300" dirty="0" smtClean="0">
                <a:solidFill>
                  <a:schemeClr val="tx1"/>
                </a:solidFill>
                <a:latin typeface="Monotype Corsiva" pitchFamily="66" charset="0"/>
              </a:rPr>
              <a:t>– гордость лицея, кабинет №1.</a:t>
            </a:r>
            <a:endParaRPr lang="ru-RU" sz="2300" dirty="0">
              <a:solidFill>
                <a:schemeClr val="tx1"/>
              </a:solidFill>
              <a:latin typeface="Monotype Corsiva" pitchFamily="66" charset="0"/>
            </a:endParaRPr>
          </a:p>
        </p:txBody>
      </p:sp>
      <p:pic>
        <p:nvPicPr>
          <p:cNvPr id="5" name="Picture 4"/>
          <p:cNvPicPr>
            <a:picLocks noChangeAspect="1" noChangeArrowheads="1"/>
          </p:cNvPicPr>
          <p:nvPr/>
        </p:nvPicPr>
        <p:blipFill>
          <a:blip r:embed="rId3" cstate="print"/>
          <a:srcRect/>
          <a:stretch>
            <a:fillRect/>
          </a:stretch>
        </p:blipFill>
        <p:spPr bwMode="auto">
          <a:xfrm>
            <a:off x="539552" y="4437112"/>
            <a:ext cx="3169195" cy="2164673"/>
          </a:xfrm>
          <a:prstGeom prst="rect">
            <a:avLst/>
          </a:prstGeom>
          <a:noFill/>
          <a:ln w="9525">
            <a:solidFill>
              <a:schemeClr val="accent2">
                <a:lumMod val="75000"/>
              </a:schemeClr>
            </a:solidFill>
            <a:miter lim="800000"/>
            <a:headEnd/>
            <a:tailEnd/>
          </a:ln>
          <a:effectLst/>
        </p:spPr>
      </p:pic>
      <p:pic>
        <p:nvPicPr>
          <p:cNvPr id="6" name="Picture 3" descr="C:\Documents and Settings\Администратор\Рабочий стол\ф1.JPG"/>
          <p:cNvPicPr>
            <a:picLocks noChangeAspect="1" noChangeArrowheads="1"/>
          </p:cNvPicPr>
          <p:nvPr/>
        </p:nvPicPr>
        <p:blipFill>
          <a:blip r:embed="rId4" cstate="print"/>
          <a:srcRect/>
          <a:stretch>
            <a:fillRect/>
          </a:stretch>
        </p:blipFill>
        <p:spPr bwMode="auto">
          <a:xfrm>
            <a:off x="571472" y="1928802"/>
            <a:ext cx="3143198" cy="2329459"/>
          </a:xfrm>
          <a:prstGeom prst="rect">
            <a:avLst/>
          </a:prstGeom>
          <a:noFill/>
          <a:ln w="9525">
            <a:solidFill>
              <a:schemeClr val="accent2">
                <a:lumMod val="75000"/>
              </a:schemeClr>
            </a:solid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214810" y="1903112"/>
            <a:ext cx="3214710" cy="2323676"/>
          </a:xfrm>
          <a:prstGeom prst="rect">
            <a:avLst/>
          </a:prstGeom>
          <a:noFill/>
          <a:ln w="9525">
            <a:solidFill>
              <a:schemeClr val="accent2">
                <a:lumMod val="75000"/>
              </a:schemeClr>
            </a:solidFill>
            <a:miter lim="800000"/>
            <a:headEnd/>
            <a:tailEnd/>
          </a:ln>
          <a:effectLst/>
        </p:spPr>
      </p:pic>
      <p:pic>
        <p:nvPicPr>
          <p:cNvPr id="8" name="Picture 2" descr="C:\Users\Библиотека\Desktop\снимок книг для презентации.png"/>
          <p:cNvPicPr>
            <a:picLocks noChangeAspect="1" noChangeArrowheads="1"/>
          </p:cNvPicPr>
          <p:nvPr/>
        </p:nvPicPr>
        <p:blipFill>
          <a:blip r:embed="rId6"/>
          <a:srcRect/>
          <a:stretch>
            <a:fillRect/>
          </a:stretch>
        </p:blipFill>
        <p:spPr bwMode="auto">
          <a:xfrm>
            <a:off x="-71470" y="1"/>
            <a:ext cx="9215470" cy="8572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0158" y="0"/>
            <a:ext cx="9204158" cy="6858000"/>
          </a:xfrm>
          <a:prstGeom prst="rect">
            <a:avLst/>
          </a:prstGeom>
          <a:noFill/>
          <a:ln w="9525">
            <a:noFill/>
            <a:miter lim="800000"/>
            <a:headEnd/>
            <a:tailEnd/>
          </a:ln>
        </p:spPr>
      </p:pic>
      <p:sp>
        <p:nvSpPr>
          <p:cNvPr id="3" name="Заголовок 3"/>
          <p:cNvSpPr txBox="1">
            <a:spLocks/>
          </p:cNvSpPr>
          <p:nvPr/>
        </p:nvSpPr>
        <p:spPr>
          <a:xfrm>
            <a:off x="457200" y="857232"/>
            <a:ext cx="8229600" cy="78581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000" b="0" i="0" u="none" strike="noStrike" kern="1200" cap="none" spc="0" normalizeH="0" baseline="0" noProof="0" dirty="0">
              <a:ln>
                <a:noFill/>
              </a:ln>
              <a:solidFill>
                <a:schemeClr val="tx1"/>
              </a:solidFill>
              <a:effectLst/>
              <a:uLnTx/>
              <a:uFillTx/>
              <a:latin typeface="Mistral" pitchFamily="66" charset="0"/>
              <a:ea typeface="+mj-ea"/>
              <a:cs typeface="+mj-cs"/>
            </a:endParaRPr>
          </a:p>
        </p:txBody>
      </p:sp>
      <p:pic>
        <p:nvPicPr>
          <p:cNvPr id="5"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pic>
        <p:nvPicPr>
          <p:cNvPr id="6" name="~PP57.WAV">
            <a:hlinkClick r:id="" action="ppaction://media"/>
          </p:cNvPr>
          <p:cNvPicPr>
            <a:picLocks noRot="1" noChangeAspect="1"/>
          </p:cNvPicPr>
          <p:nvPr>
            <a:wavAudioFile r:embed="rId1" name="~PP57.WAV"/>
          </p:nvPr>
        </p:nvPicPr>
        <p:blipFill>
          <a:blip r:embed="rId5"/>
          <a:stretch>
            <a:fillRect/>
          </a:stretch>
        </p:blipFill>
        <p:spPr>
          <a:xfrm>
            <a:off x="8661400" y="6375400"/>
            <a:ext cx="304800" cy="304800"/>
          </a:xfrm>
          <a:prstGeom prst="rect">
            <a:avLst/>
          </a:prstGeom>
        </p:spPr>
      </p:pic>
      <p:sp>
        <p:nvSpPr>
          <p:cNvPr id="1025" name="Rectangle 1"/>
          <p:cNvSpPr>
            <a:spLocks noChangeArrowheads="1"/>
          </p:cNvSpPr>
          <p:nvPr/>
        </p:nvSpPr>
        <p:spPr bwMode="auto">
          <a:xfrm>
            <a:off x="0" y="92867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981450" algn="l"/>
              </a:tabLst>
            </a:pPr>
            <a:r>
              <a:rPr kumimoji="0" lang="ru-RU" sz="3600" i="0" u="none" strike="noStrike" cap="none" normalizeH="0" baseline="0" dirty="0" smtClean="0">
                <a:ln>
                  <a:noFill/>
                </a:ln>
                <a:solidFill>
                  <a:schemeClr val="tx1"/>
                </a:solidFill>
                <a:effectLst/>
                <a:latin typeface="Mistral" pitchFamily="66" charset="0"/>
                <a:ea typeface="Times New Roman" pitchFamily="18" charset="0"/>
                <a:cs typeface="Times New Roman" pitchFamily="18" charset="0"/>
              </a:rPr>
              <a:t>Пространственное зонирование информационно-библиотечного центра</a:t>
            </a:r>
            <a:endParaRPr kumimoji="0" lang="ru-RU" sz="3600" i="0" u="none" strike="noStrike" cap="none" normalizeH="0" baseline="0" dirty="0" smtClean="0">
              <a:ln>
                <a:noFill/>
              </a:ln>
              <a:solidFill>
                <a:schemeClr val="tx1"/>
              </a:solidFill>
              <a:effectLst/>
              <a:latin typeface="Mistral" pitchFamily="66" charset="0"/>
              <a:cs typeface="Arial" pitchFamily="34" charset="0"/>
            </a:endParaRPr>
          </a:p>
        </p:txBody>
      </p:sp>
      <p:sp>
        <p:nvSpPr>
          <p:cNvPr id="9" name="Подзаголовок 8"/>
          <p:cNvSpPr>
            <a:spLocks noGrp="1"/>
          </p:cNvSpPr>
          <p:nvPr>
            <p:ph type="subTitle" idx="1"/>
          </p:nvPr>
        </p:nvSpPr>
        <p:spPr>
          <a:xfrm>
            <a:off x="214282" y="4429132"/>
            <a:ext cx="8572560" cy="2428868"/>
          </a:xfrm>
        </p:spPr>
        <p:txBody>
          <a:bodyPr>
            <a:normAutofit/>
          </a:bodyPr>
          <a:lstStyle/>
          <a:p>
            <a:pPr marL="457200" lvl="0" indent="-457200" algn="l">
              <a:buAutoNum type="arabicPeriod"/>
            </a:pPr>
            <a:r>
              <a:rPr lang="ru-RU" sz="2400" dirty="0" smtClean="0">
                <a:solidFill>
                  <a:schemeClr val="tx1"/>
                </a:solidFill>
                <a:latin typeface="Monotype Corsiva" pitchFamily="66" charset="0"/>
              </a:rPr>
              <a:t>Зона для получения ресурсов во временное пользование</a:t>
            </a:r>
          </a:p>
          <a:p>
            <a:pPr marL="457200" lvl="0" indent="-457200" algn="l">
              <a:buAutoNum type="arabicPeriod"/>
            </a:pPr>
            <a:r>
              <a:rPr lang="ru-RU" sz="2400" dirty="0" smtClean="0">
                <a:solidFill>
                  <a:schemeClr val="tx1"/>
                </a:solidFill>
                <a:latin typeface="Monotype Corsiva" pitchFamily="66" charset="0"/>
              </a:rPr>
              <a:t>Зона для самостоятельной работы с ресурсами на различных    типах носителей</a:t>
            </a:r>
          </a:p>
          <a:p>
            <a:pPr marL="457200" lvl="0" indent="-457200" algn="l">
              <a:buAutoNum type="arabicPeriod"/>
            </a:pPr>
            <a:r>
              <a:rPr lang="ru-RU" sz="2400" dirty="0" smtClean="0">
                <a:solidFill>
                  <a:schemeClr val="tx1"/>
                </a:solidFill>
                <a:latin typeface="Monotype Corsiva" pitchFamily="66" charset="0"/>
              </a:rPr>
              <a:t>Зона для коллективной работы</a:t>
            </a:r>
          </a:p>
          <a:p>
            <a:pPr marL="457200" lvl="0" indent="-457200" algn="l">
              <a:buAutoNum type="arabicPeriod"/>
            </a:pPr>
            <a:r>
              <a:rPr lang="ru-RU" sz="2400" dirty="0" smtClean="0">
                <a:solidFill>
                  <a:schemeClr val="tx1"/>
                </a:solidFill>
                <a:latin typeface="Monotype Corsiva" pitchFamily="66" charset="0"/>
              </a:rPr>
              <a:t>Презентационная зона для выставок и экспозиций</a:t>
            </a:r>
          </a:p>
          <a:p>
            <a:pPr marL="457200" lvl="0" indent="-457200" algn="l"/>
            <a:endParaRPr lang="ru-RU" sz="2000" dirty="0">
              <a:solidFill>
                <a:schemeClr val="tx1"/>
              </a:solidFill>
              <a:latin typeface="Monotype Corsiva" pitchFamily="66" charset="0"/>
            </a:endParaRPr>
          </a:p>
        </p:txBody>
      </p:sp>
      <p:pic>
        <p:nvPicPr>
          <p:cNvPr id="10" name="Рисунок 9"/>
          <p:cNvPicPr/>
          <p:nvPr/>
        </p:nvPicPr>
        <p:blipFill>
          <a:blip r:embed="rId6" cstate="print"/>
          <a:srcRect/>
          <a:stretch>
            <a:fillRect/>
          </a:stretch>
        </p:blipFill>
        <p:spPr bwMode="auto">
          <a:xfrm>
            <a:off x="142844" y="1785926"/>
            <a:ext cx="2500330" cy="1785950"/>
          </a:xfrm>
          <a:prstGeom prst="rect">
            <a:avLst/>
          </a:prstGeom>
          <a:noFill/>
          <a:ln w="9525">
            <a:solidFill>
              <a:schemeClr val="accent2">
                <a:lumMod val="75000"/>
              </a:schemeClr>
            </a:solidFill>
            <a:miter lim="800000"/>
            <a:headEnd/>
            <a:tailEnd/>
          </a:ln>
          <a:effectLst/>
        </p:spPr>
      </p:pic>
      <p:pic>
        <p:nvPicPr>
          <p:cNvPr id="11" name="Рисунок 10" descr="C:\Documents and Settings\Администратор\Рабочий стол\ф2.JPG"/>
          <p:cNvPicPr/>
          <p:nvPr/>
        </p:nvPicPr>
        <p:blipFill>
          <a:blip r:embed="rId7" cstate="print"/>
          <a:srcRect/>
          <a:stretch>
            <a:fillRect/>
          </a:stretch>
        </p:blipFill>
        <p:spPr bwMode="auto">
          <a:xfrm>
            <a:off x="2143108" y="2500306"/>
            <a:ext cx="2286016" cy="1785950"/>
          </a:xfrm>
          <a:prstGeom prst="rect">
            <a:avLst/>
          </a:prstGeom>
          <a:noFill/>
          <a:ln>
            <a:solidFill>
              <a:schemeClr val="accent2">
                <a:lumMod val="75000"/>
              </a:schemeClr>
            </a:solidFill>
          </a:ln>
        </p:spPr>
      </p:pic>
      <p:pic>
        <p:nvPicPr>
          <p:cNvPr id="13" name="Рисунок 12" descr="C:\Users\Библиотека\Desktop\оформление библиотеки\фото библ\SDC11202.JPG"/>
          <p:cNvPicPr/>
          <p:nvPr/>
        </p:nvPicPr>
        <p:blipFill>
          <a:blip r:embed="rId8" cstate="print"/>
          <a:srcRect/>
          <a:stretch>
            <a:fillRect/>
          </a:stretch>
        </p:blipFill>
        <p:spPr bwMode="auto">
          <a:xfrm>
            <a:off x="6429388" y="1714488"/>
            <a:ext cx="2484437" cy="1785950"/>
          </a:xfrm>
          <a:prstGeom prst="rect">
            <a:avLst/>
          </a:prstGeom>
          <a:noFill/>
          <a:ln w="9525">
            <a:solidFill>
              <a:schemeClr val="accent2">
                <a:lumMod val="75000"/>
              </a:schemeClr>
            </a:solidFill>
            <a:miter lim="800000"/>
            <a:headEnd/>
            <a:tailEnd/>
          </a:ln>
        </p:spPr>
      </p:pic>
      <p:pic>
        <p:nvPicPr>
          <p:cNvPr id="12" name="Рисунок 11" descr="C:\Users\Библиотека\Desktop\фото с детьми 2\1.jpg"/>
          <p:cNvPicPr/>
          <p:nvPr/>
        </p:nvPicPr>
        <p:blipFill>
          <a:blip r:embed="rId9" cstate="print"/>
          <a:srcRect/>
          <a:stretch>
            <a:fillRect/>
          </a:stretch>
        </p:blipFill>
        <p:spPr bwMode="auto">
          <a:xfrm>
            <a:off x="4572000" y="2500306"/>
            <a:ext cx="2357454" cy="1785950"/>
          </a:xfrm>
          <a:prstGeom prst="rect">
            <a:avLst/>
          </a:prstGeom>
          <a:noFill/>
          <a:ln w="9525">
            <a:solidFill>
              <a:schemeClr val="accent2">
                <a:lumMod val="7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357158" y="4214818"/>
            <a:ext cx="8286808" cy="2382534"/>
          </a:xfrm>
        </p:spPr>
        <p:txBody>
          <a:bodyPr>
            <a:normAutofit/>
          </a:bodyPr>
          <a:lstStyle/>
          <a:p>
            <a:r>
              <a:rPr lang="ru-RU" sz="2800" dirty="0" smtClean="0">
                <a:latin typeface="Monotype Corsiva" pitchFamily="66" charset="0"/>
              </a:rPr>
              <a:t>На книжной полке </a:t>
            </a:r>
            <a:r>
              <a:rPr lang="ru-RU" sz="2800" dirty="0" smtClean="0">
                <a:latin typeface="Monotype Corsiva" pitchFamily="66" charset="0"/>
              </a:rPr>
              <a:t>удобно разместился весёлый </a:t>
            </a:r>
            <a:r>
              <a:rPr lang="ru-RU" sz="2800" dirty="0" smtClean="0">
                <a:latin typeface="Monotype Corsiva" pitchFamily="66" charset="0"/>
              </a:rPr>
              <a:t>клоун, который посещает все книжные выставки для юных лицеистов и украшает собой стеллажи с детской литературой. </a:t>
            </a:r>
            <a:endParaRPr lang="ru-RU" sz="2800" dirty="0">
              <a:latin typeface="Monotype Corsiva" pitchFamily="66" charset="0"/>
            </a:endParaRPr>
          </a:p>
        </p:txBody>
      </p:sp>
      <p:pic>
        <p:nvPicPr>
          <p:cNvPr id="3074" name="Picture 2"/>
          <p:cNvPicPr>
            <a:picLocks noChangeAspect="1" noChangeArrowheads="1"/>
          </p:cNvPicPr>
          <p:nvPr/>
        </p:nvPicPr>
        <p:blipFill>
          <a:blip r:embed="rId3" cstate="print"/>
          <a:srcRect t="7284" b="5662"/>
          <a:stretch>
            <a:fillRect/>
          </a:stretch>
        </p:blipFill>
        <p:spPr bwMode="auto">
          <a:xfrm>
            <a:off x="251520" y="1285860"/>
            <a:ext cx="3838575" cy="2786082"/>
          </a:xfrm>
          <a:prstGeom prst="rect">
            <a:avLst/>
          </a:prstGeom>
          <a:noFill/>
          <a:ln w="9525">
            <a:solidFill>
              <a:schemeClr val="accent2">
                <a:lumMod val="75000"/>
              </a:schemeClr>
            </a:solid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flipH="1">
            <a:off x="4211960" y="1268760"/>
            <a:ext cx="4445667" cy="2808312"/>
          </a:xfrm>
          <a:prstGeom prst="rect">
            <a:avLst/>
          </a:prstGeom>
          <a:noFill/>
          <a:ln w="9525">
            <a:solidFill>
              <a:schemeClr val="accent2">
                <a:lumMod val="75000"/>
              </a:schemeClr>
            </a:solidFill>
            <a:miter lim="800000"/>
            <a:headEnd/>
            <a:tailEnd/>
          </a:ln>
          <a:effectLst/>
        </p:spPr>
      </p:pic>
      <p:pic>
        <p:nvPicPr>
          <p:cNvPr id="6" name="Picture 2" descr="C:\Users\Библиотека\Desktop\снимок книг для презентации.png"/>
          <p:cNvPicPr>
            <a:picLocks noChangeAspect="1" noChangeArrowheads="1"/>
          </p:cNvPicPr>
          <p:nvPr/>
        </p:nvPicPr>
        <p:blipFill>
          <a:blip r:embed="rId5"/>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7" name="Заголовок 6"/>
          <p:cNvSpPr>
            <a:spLocks noGrp="1"/>
          </p:cNvSpPr>
          <p:nvPr>
            <p:ph type="title"/>
          </p:nvPr>
        </p:nvSpPr>
        <p:spPr>
          <a:xfrm>
            <a:off x="457200" y="928670"/>
            <a:ext cx="8229600" cy="785818"/>
          </a:xfrm>
        </p:spPr>
        <p:txBody>
          <a:bodyPr>
            <a:normAutofit/>
          </a:bodyPr>
          <a:lstStyle/>
          <a:p>
            <a:r>
              <a:rPr lang="ru-RU" dirty="0" smtClean="0">
                <a:latin typeface="Mistral" pitchFamily="66" charset="0"/>
              </a:rPr>
              <a:t>На перемене</a:t>
            </a:r>
            <a:endParaRPr lang="ru-RU" dirty="0">
              <a:latin typeface="Mistral" pitchFamily="66" charset="0"/>
            </a:endParaRPr>
          </a:p>
        </p:txBody>
      </p:sp>
      <p:sp>
        <p:nvSpPr>
          <p:cNvPr id="3" name="Текст 2"/>
          <p:cNvSpPr>
            <a:spLocks noGrp="1"/>
          </p:cNvSpPr>
          <p:nvPr>
            <p:ph idx="1"/>
          </p:nvPr>
        </p:nvSpPr>
        <p:spPr>
          <a:xfrm>
            <a:off x="142844" y="5072074"/>
            <a:ext cx="7715304" cy="1643074"/>
          </a:xfrm>
        </p:spPr>
        <p:txBody>
          <a:bodyPr>
            <a:noAutofit/>
          </a:bodyPr>
          <a:lstStyle/>
          <a:p>
            <a:pPr algn="ctr">
              <a:buNone/>
            </a:pPr>
            <a:r>
              <a:rPr lang="ru-RU" sz="3600" dirty="0" smtClean="0">
                <a:solidFill>
                  <a:schemeClr val="accent2">
                    <a:lumMod val="50000"/>
                  </a:schemeClr>
                </a:solidFill>
                <a:latin typeface="Monotype Corsiva" pitchFamily="66" charset="0"/>
              </a:rPr>
              <a:t>    </a:t>
            </a:r>
            <a:r>
              <a:rPr lang="ru-RU" sz="3600" dirty="0" smtClean="0">
                <a:latin typeface="Monotype Corsiva" pitchFamily="66" charset="0"/>
              </a:rPr>
              <a:t>Звенит звонок с урока и информационно-библиотечный центр наполняется </a:t>
            </a:r>
            <a:r>
              <a:rPr lang="ru-RU" sz="3600" dirty="0" smtClean="0">
                <a:latin typeface="Monotype Corsiva" pitchFamily="66" charset="0"/>
              </a:rPr>
              <a:t>лицеистами!</a:t>
            </a:r>
            <a:endParaRPr lang="ru-RU" sz="3600" dirty="0">
              <a:latin typeface="Monotype Corsiva" pitchFamily="66" charset="0"/>
            </a:endParaRPr>
          </a:p>
        </p:txBody>
      </p:sp>
      <p:pic>
        <p:nvPicPr>
          <p:cNvPr id="9" name="Picture 2" descr="C:\Users\Библиотека\Desktop\снимок книг для презентации.png"/>
          <p:cNvPicPr>
            <a:picLocks noChangeAspect="1" noChangeArrowheads="1"/>
          </p:cNvPicPr>
          <p:nvPr/>
        </p:nvPicPr>
        <p:blipFill>
          <a:blip r:embed="rId3"/>
          <a:srcRect/>
          <a:stretch>
            <a:fillRect/>
          </a:stretch>
        </p:blipFill>
        <p:spPr bwMode="auto">
          <a:xfrm>
            <a:off x="-71470" y="0"/>
            <a:ext cx="9215470" cy="928669"/>
          </a:xfrm>
          <a:prstGeom prst="rect">
            <a:avLst/>
          </a:prstGeom>
          <a:noFill/>
        </p:spPr>
      </p:pic>
      <p:pic>
        <p:nvPicPr>
          <p:cNvPr id="34817" name="Picture 1" descr="C:\Users\Библиотека\Desktop\фото с детьми 2\5.jpg"/>
          <p:cNvPicPr>
            <a:picLocks noChangeAspect="1" noChangeArrowheads="1"/>
          </p:cNvPicPr>
          <p:nvPr/>
        </p:nvPicPr>
        <p:blipFill>
          <a:blip r:embed="rId4"/>
          <a:srcRect/>
          <a:stretch>
            <a:fillRect/>
          </a:stretch>
        </p:blipFill>
        <p:spPr bwMode="auto">
          <a:xfrm>
            <a:off x="1571604" y="1674818"/>
            <a:ext cx="5500726" cy="3468369"/>
          </a:xfrm>
          <a:prstGeom prst="rect">
            <a:avLst/>
          </a:prstGeom>
          <a:noFill/>
          <a:ln>
            <a:solidFill>
              <a:schemeClr val="accent2">
                <a:lumMod val="75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0158" y="0"/>
            <a:ext cx="9204158" cy="6858000"/>
          </a:xfrm>
          <a:prstGeom prst="rect">
            <a:avLst/>
          </a:prstGeom>
          <a:noFill/>
          <a:ln w="9525">
            <a:noFill/>
            <a:miter lim="800000"/>
            <a:headEnd/>
            <a:tailEnd/>
          </a:ln>
        </p:spPr>
      </p:pic>
      <p:sp>
        <p:nvSpPr>
          <p:cNvPr id="2" name="Заголовок 1"/>
          <p:cNvSpPr>
            <a:spLocks noGrp="1"/>
          </p:cNvSpPr>
          <p:nvPr>
            <p:ph type="title"/>
          </p:nvPr>
        </p:nvSpPr>
        <p:spPr>
          <a:xfrm>
            <a:off x="457200" y="928670"/>
            <a:ext cx="8229600" cy="785818"/>
          </a:xfrm>
        </p:spPr>
        <p:txBody>
          <a:bodyPr>
            <a:normAutofit/>
          </a:bodyPr>
          <a:lstStyle/>
          <a:p>
            <a:r>
              <a:rPr lang="ru-RU" dirty="0" smtClean="0">
                <a:latin typeface="Mistral" pitchFamily="66" charset="0"/>
              </a:rPr>
              <a:t>Материально-технические условия</a:t>
            </a:r>
            <a:endParaRPr lang="ru-RU" dirty="0">
              <a:latin typeface="Mistral" pitchFamily="66" charset="0"/>
            </a:endParaRPr>
          </a:p>
        </p:txBody>
      </p:sp>
      <p:pic>
        <p:nvPicPr>
          <p:cNvPr id="1027" name="Picture 3" descr="C:\Users\Библиотека\Desktop\оформление библиотеки\фото с детьми\4.jpg"/>
          <p:cNvPicPr>
            <a:picLocks noGrp="1" noChangeAspect="1" noChangeArrowheads="1"/>
          </p:cNvPicPr>
          <p:nvPr>
            <p:ph idx="1"/>
          </p:nvPr>
        </p:nvPicPr>
        <p:blipFill>
          <a:blip r:embed="rId3"/>
          <a:stretch>
            <a:fillRect/>
          </a:stretch>
        </p:blipFill>
        <p:spPr bwMode="auto">
          <a:xfrm>
            <a:off x="2000232" y="1643050"/>
            <a:ext cx="4714908" cy="3268289"/>
          </a:xfrm>
          <a:prstGeom prst="rect">
            <a:avLst/>
          </a:prstGeom>
          <a:noFill/>
          <a:ln>
            <a:solidFill>
              <a:schemeClr val="accent2">
                <a:lumMod val="75000"/>
              </a:schemeClr>
            </a:solidFill>
          </a:ln>
        </p:spPr>
      </p:pic>
      <p:sp>
        <p:nvSpPr>
          <p:cNvPr id="8" name="Прямоугольник 7"/>
          <p:cNvSpPr/>
          <p:nvPr/>
        </p:nvSpPr>
        <p:spPr>
          <a:xfrm>
            <a:off x="571472" y="4929198"/>
            <a:ext cx="7858180" cy="1938992"/>
          </a:xfrm>
          <a:prstGeom prst="rect">
            <a:avLst/>
          </a:prstGeom>
        </p:spPr>
        <p:txBody>
          <a:bodyPr wrap="square">
            <a:spAutoFit/>
          </a:bodyPr>
          <a:lstStyle/>
          <a:p>
            <a:pPr>
              <a:buFont typeface="Wingdings" pitchFamily="2" charset="2"/>
              <a:buChar char="v"/>
            </a:pPr>
            <a:r>
              <a:rPr lang="ru-RU" sz="2400" dirty="0" smtClean="0"/>
              <a:t> </a:t>
            </a:r>
            <a:r>
              <a:rPr lang="ru-RU" sz="2400" dirty="0" smtClean="0">
                <a:latin typeface="Monotype Corsiva" pitchFamily="66" charset="0"/>
              </a:rPr>
              <a:t> Специальное помещение, отведенное под информационно-библиотечный центр</a:t>
            </a:r>
          </a:p>
          <a:p>
            <a:r>
              <a:rPr lang="ru-RU" sz="2400" dirty="0" smtClean="0">
                <a:latin typeface="Monotype Corsiva" pitchFamily="66" charset="0"/>
              </a:rPr>
              <a:t>(106,2 кв.м.)</a:t>
            </a:r>
          </a:p>
          <a:p>
            <a:pPr>
              <a:buFont typeface="Wingdings" pitchFamily="2" charset="2"/>
              <a:buChar char="v"/>
            </a:pPr>
            <a:r>
              <a:rPr lang="ru-RU" sz="2400" dirty="0" smtClean="0">
                <a:latin typeface="Monotype Corsiva" pitchFamily="66" charset="0"/>
              </a:rPr>
              <a:t>  Читальный зал, абонемент  (основной фонд  составляет </a:t>
            </a:r>
          </a:p>
          <a:p>
            <a:r>
              <a:rPr lang="ru-RU" sz="2400" dirty="0" smtClean="0">
                <a:latin typeface="Monotype Corsiva" pitchFamily="66" charset="0"/>
              </a:rPr>
              <a:t>около 9 000 документов)</a:t>
            </a:r>
          </a:p>
        </p:txBody>
      </p:sp>
      <p:pic>
        <p:nvPicPr>
          <p:cNvPr id="7" name="Picture 2" descr="C:\Users\Библиотека\Desktop\снимок книг для презентации.png"/>
          <p:cNvPicPr>
            <a:picLocks noChangeAspect="1" noChangeArrowheads="1"/>
          </p:cNvPicPr>
          <p:nvPr/>
        </p:nvPicPr>
        <p:blipFill>
          <a:blip r:embed="rId4"/>
          <a:srcRect/>
          <a:stretch>
            <a:fillRect/>
          </a:stretch>
        </p:blipFill>
        <p:spPr bwMode="auto">
          <a:xfrm>
            <a:off x="-71470" y="0"/>
            <a:ext cx="9215470" cy="928669"/>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TotalTime>
  <Words>2429</Words>
  <Application>Microsoft Office PowerPoint</Application>
  <PresentationFormat>Экран (4:3)</PresentationFormat>
  <Paragraphs>173</Paragraphs>
  <Slides>39</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Office</vt:lpstr>
      <vt:lpstr>Информационно-библиотечный центр– это  не просто книг                              собрание! Это – новая точка роста,  молодого поколения                              формирование! </vt:lpstr>
      <vt:lpstr>План</vt:lpstr>
      <vt:lpstr>Слайд 3</vt:lpstr>
      <vt:lpstr>Слайд 4</vt:lpstr>
      <vt:lpstr>Информационно-библиотечный центр  «Что за наслаждение  находиться в хорошей библиотеке» Чарльз Лэм </vt:lpstr>
      <vt:lpstr>Слайд 6</vt:lpstr>
      <vt:lpstr>На книжной полке удобно разместился весёлый клоун, который посещает все книжные выставки для юных лицеистов и украшает собой стеллажи с детской литературой. </vt:lpstr>
      <vt:lpstr>На перемене</vt:lpstr>
      <vt:lpstr>Материально-технические условия</vt:lpstr>
      <vt:lpstr>Слайд 10</vt:lpstr>
      <vt:lpstr>Слайд 11</vt:lpstr>
      <vt:lpstr>Слайд 12</vt:lpstr>
      <vt:lpstr>ИБЦ в информационном пространстве лицея</vt:lpstr>
      <vt:lpstr>Рубрики раздела ИБЦ на сайте ИТЛ №24</vt:lpstr>
      <vt:lpstr>Информационно-библиотечный центр  в «Сетевой город. Образование» </vt:lpstr>
      <vt:lpstr>Слайд 16</vt:lpstr>
      <vt:lpstr>Новости информационно-библиотечного центра в электронной газете ИТЛ №24</vt:lpstr>
      <vt:lpstr>Слайд 18</vt:lpstr>
      <vt:lpstr>Виртуальная выставка</vt:lpstr>
      <vt:lpstr>Электронная библиотека ИТЛ №24 </vt:lpstr>
      <vt:lpstr>Слайд 21</vt:lpstr>
      <vt:lpstr>Библиотечно-информационная система  АИБС «МАРК – SQL»</vt:lpstr>
      <vt:lpstr>Лицейская библиотека в системе Moodle</vt:lpstr>
      <vt:lpstr>  Процесс модернизации школьных библиотек  в информационно-библиотечные центры является очень важным, актуальным и во многом зависит от политики государства в данном направлении, а на местах от концепции развития образовательного учреждения и отношения администрации к работе   педагога-библиотекаря. </vt:lpstr>
      <vt:lpstr>Система поддержки талантливых детей</vt:lpstr>
      <vt:lpstr>Слайд 26</vt:lpstr>
      <vt:lpstr>Подготовка к предметным олимпиадам</vt:lpstr>
      <vt:lpstr>Периодические издания для лицеистов</vt:lpstr>
      <vt:lpstr>Информационно-библиотечный центр + НОУ  (Научное Общество Учащихся)</vt:lpstr>
      <vt:lpstr>Слайд 30</vt:lpstr>
      <vt:lpstr>Библиотечный урок, беседа о прочитанном …</vt:lpstr>
      <vt:lpstr>Книжные выставки</vt:lpstr>
      <vt:lpstr>Слайд 33</vt:lpstr>
      <vt:lpstr>Слайд 34</vt:lpstr>
      <vt:lpstr>Слайд 35</vt:lpstr>
      <vt:lpstr>Деятельность информационно-библиотечного центра для развития учительского потенциала</vt:lpstr>
      <vt:lpstr>Информационно-библиотечный центр –  учителю-предметнику, администратору </vt:lpstr>
      <vt:lpstr>Слайд 38</vt:lpstr>
      <vt:lpstr>Гуманистическая миссия  информационно-библиотечного центра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Библиотека</dc:creator>
  <cp:lastModifiedBy>Библиотека</cp:lastModifiedBy>
  <cp:revision>169</cp:revision>
  <dcterms:modified xsi:type="dcterms:W3CDTF">2019-09-28T00:14:59Z</dcterms:modified>
</cp:coreProperties>
</file>